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324" r:id="rId4"/>
    <p:sldId id="746" r:id="rId5"/>
    <p:sldId id="747" r:id="rId6"/>
    <p:sldId id="748" r:id="rId7"/>
    <p:sldId id="750" r:id="rId8"/>
    <p:sldId id="749" r:id="rId9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F0"/>
    <a:srgbClr val="F1BD68"/>
    <a:srgbClr val="5F9694"/>
    <a:srgbClr val="C4D7D0"/>
    <a:srgbClr val="A9B7B7"/>
    <a:srgbClr val="FFB8A4"/>
    <a:srgbClr val="FFB9A3"/>
    <a:srgbClr val="F5D0C4"/>
    <a:srgbClr val="5E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-1243" y="-45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741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11836-CB0F-482E-929B-2CF8519F1AEB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80AF4-99EE-4BFC-937E-9B949AE0C0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445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24731-1E30-4302-AA8E-A56F62C93E34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1407C-E9FC-4660-ACD6-6FC5179D43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407C-E9FC-4660-ACD6-6FC5179D438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1407C-E9FC-4660-ACD6-6FC5179D438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0531-FB7A-40C9-8B6A-69F86641E24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2823B-4766-4697-A07F-163F4925D27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0531-FB7A-40C9-8B6A-69F86641E24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0531-FB7A-40C9-8B6A-69F86641E24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042219" y="1371600"/>
            <a:ext cx="6435214" cy="3923072"/>
          </a:xfrm>
          <a:custGeom>
            <a:avLst/>
            <a:gdLst>
              <a:gd name="connsiteX0" fmla="*/ 0 w 6435214"/>
              <a:gd name="connsiteY0" fmla="*/ 0 h 3923072"/>
              <a:gd name="connsiteX1" fmla="*/ 6435214 w 6435214"/>
              <a:gd name="connsiteY1" fmla="*/ 0 h 3923072"/>
              <a:gd name="connsiteX2" fmla="*/ 6435214 w 6435214"/>
              <a:gd name="connsiteY2" fmla="*/ 3923072 h 3923072"/>
              <a:gd name="connsiteX3" fmla="*/ 0 w 6435214"/>
              <a:gd name="connsiteY3" fmla="*/ 3923072 h 3923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5214" h="3923072">
                <a:moveTo>
                  <a:pt x="0" y="0"/>
                </a:moveTo>
                <a:lnTo>
                  <a:pt x="6435214" y="0"/>
                </a:lnTo>
                <a:lnTo>
                  <a:pt x="6435214" y="3923072"/>
                </a:lnTo>
                <a:lnTo>
                  <a:pt x="0" y="3923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2024-03-05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svg"/><Relationship Id="rId5" Type="http://schemas.openxmlformats.org/officeDocument/2006/relationships/image" Target="../media/image4.png"/><Relationship Id="rId4" Type="http://schemas.openxmlformats.org/officeDocument/2006/relationships/image" Target="../media/image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519832" y="1578708"/>
            <a:ext cx="2601344" cy="5279292"/>
          </a:xfrm>
          <a:prstGeom prst="rect">
            <a:avLst/>
          </a:prstGeom>
          <a:solidFill>
            <a:srgbClr val="A9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75063" y="3329354"/>
            <a:ext cx="1479836" cy="3528646"/>
          </a:xfrm>
          <a:prstGeom prst="rect">
            <a:avLst/>
          </a:prstGeom>
          <a:blipFill>
            <a:blip r:embed="rId4"/>
            <a:stretch>
              <a:fillRect l="-63015" r="-1135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空心弧 7"/>
          <p:cNvSpPr/>
          <p:nvPr/>
        </p:nvSpPr>
        <p:spPr>
          <a:xfrm rot="16200000">
            <a:off x="1361076" y="1433472"/>
            <a:ext cx="1027973" cy="1027973"/>
          </a:xfrm>
          <a:prstGeom prst="blockArc">
            <a:avLst>
              <a:gd name="adj1" fmla="val 10800000"/>
              <a:gd name="adj2" fmla="val 209421"/>
              <a:gd name="adj3" fmla="val 7138"/>
            </a:avLst>
          </a:prstGeom>
          <a:solidFill>
            <a:srgbClr val="5F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08183" y="2075436"/>
            <a:ext cx="887105" cy="705902"/>
          </a:xfrm>
          <a:prstGeom prst="line">
            <a:avLst/>
          </a:prstGeom>
          <a:ln w="28575">
            <a:solidFill>
              <a:srgbClr val="5F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411199" y="1457850"/>
            <a:ext cx="1502394" cy="1195510"/>
          </a:xfrm>
          <a:prstGeom prst="line">
            <a:avLst/>
          </a:prstGeom>
          <a:ln w="28575">
            <a:solidFill>
              <a:srgbClr val="5F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8494085" y="4298087"/>
            <a:ext cx="887105" cy="705902"/>
          </a:xfrm>
          <a:prstGeom prst="line">
            <a:avLst/>
          </a:prstGeom>
          <a:ln w="28575">
            <a:solidFill>
              <a:srgbClr val="5F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8978268" y="3528646"/>
            <a:ext cx="1502394" cy="1195510"/>
          </a:xfrm>
          <a:prstGeom prst="line">
            <a:avLst/>
          </a:prstGeom>
          <a:ln w="28575">
            <a:solidFill>
              <a:srgbClr val="5F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212994" y="2417511"/>
            <a:ext cx="84946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solidFill>
                  <a:srgbClr val="5F969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“品味经典”读书沙龙活动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21512" y="1502822"/>
            <a:ext cx="1627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smtClean="0">
                <a:solidFill>
                  <a:srgbClr val="F1BD6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2024</a:t>
            </a:r>
            <a:endParaRPr lang="zh-CN" altLang="en-US" sz="4800" dirty="0">
              <a:solidFill>
                <a:srgbClr val="F1BD6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216268" y="3420549"/>
            <a:ext cx="5262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i="1" dirty="0">
                <a:solidFill>
                  <a:srgbClr val="F1BD6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求知、求真、求实、求精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21767" y="4301604"/>
            <a:ext cx="4956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江苏省无锡技师学院中层后备管理人员第一季度活动</a:t>
            </a:r>
            <a:endParaRPr lang="en-GB" altLang="zh-CN" sz="16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5809901" y="854883"/>
            <a:ext cx="486859" cy="5488785"/>
          </a:xfrm>
          <a:prstGeom prst="rect">
            <a:avLst/>
          </a:prstGeom>
          <a:solidFill>
            <a:srgbClr val="C4D7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278943" y="736167"/>
            <a:ext cx="106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01</a:t>
            </a:r>
            <a:endParaRPr lang="zh-CN" altLang="en-US" sz="6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230363" y="1478778"/>
            <a:ext cx="4597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025010" y="84493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分享</a:t>
            </a:r>
            <a:r>
              <a:rPr lang="en-US" altLang="zh-CN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•</a:t>
            </a:r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求知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78943" y="2073444"/>
            <a:ext cx="106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02</a:t>
            </a:r>
            <a:endParaRPr lang="zh-CN" altLang="en-US" sz="6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230363" y="2816055"/>
            <a:ext cx="4597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025010" y="2182207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对话</a:t>
            </a:r>
            <a:r>
              <a:rPr lang="en-US" altLang="zh-CN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•</a:t>
            </a:r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求真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5278943" y="3410721"/>
            <a:ext cx="106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03</a:t>
            </a:r>
            <a:endParaRPr lang="zh-CN" altLang="en-US" sz="6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230363" y="4153332"/>
            <a:ext cx="4597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025010" y="3519484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致用</a:t>
            </a:r>
            <a:r>
              <a:rPr lang="en-US" altLang="zh-CN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•</a:t>
            </a:r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求实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278943" y="4747997"/>
            <a:ext cx="1063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04</a:t>
            </a:r>
            <a:endParaRPr lang="zh-CN" altLang="en-US" sz="60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6230363" y="5490608"/>
            <a:ext cx="459748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025010" y="4856760"/>
            <a:ext cx="2462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反思</a:t>
            </a:r>
            <a:r>
              <a:rPr lang="en-US" altLang="zh-CN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•</a:t>
            </a:r>
            <a:r>
              <a:rPr lang="zh-CN" altLang="en-US" sz="40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求精</a:t>
            </a:r>
          </a:p>
        </p:txBody>
      </p:sp>
      <p:sp>
        <p:nvSpPr>
          <p:cNvPr id="36" name="矩形 35"/>
          <p:cNvSpPr/>
          <p:nvPr/>
        </p:nvSpPr>
        <p:spPr>
          <a:xfrm>
            <a:off x="1462191" y="2461444"/>
            <a:ext cx="3318277" cy="4396555"/>
          </a:xfrm>
          <a:prstGeom prst="rect">
            <a:avLst/>
          </a:prstGeom>
          <a:solidFill>
            <a:srgbClr val="A9B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149691" y="3329354"/>
            <a:ext cx="2601344" cy="3528646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61508" r="-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空心弧 37"/>
          <p:cNvSpPr/>
          <p:nvPr/>
        </p:nvSpPr>
        <p:spPr>
          <a:xfrm rot="16200000">
            <a:off x="963716" y="1751830"/>
            <a:ext cx="1027973" cy="1027973"/>
          </a:xfrm>
          <a:prstGeom prst="blockArc">
            <a:avLst>
              <a:gd name="adj1" fmla="val 10800000"/>
              <a:gd name="adj2" fmla="val 209421"/>
              <a:gd name="adj3" fmla="val 7138"/>
            </a:avLst>
          </a:prstGeom>
          <a:solidFill>
            <a:srgbClr val="5F96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V="1">
            <a:off x="710823" y="2393794"/>
            <a:ext cx="887105" cy="705902"/>
          </a:xfrm>
          <a:prstGeom prst="line">
            <a:avLst/>
          </a:prstGeom>
          <a:ln w="28575">
            <a:solidFill>
              <a:srgbClr val="5F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678535" y="2237141"/>
            <a:ext cx="2742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i="1" dirty="0">
                <a:solidFill>
                  <a:srgbClr val="F8F4F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content</a:t>
            </a:r>
            <a:endParaRPr lang="zh-CN" altLang="en-US" sz="5400" i="1" dirty="0">
              <a:solidFill>
                <a:srgbClr val="F8F4F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586050" y="1438823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b="1" i="1" dirty="0" smtClean="0">
                <a:solidFill>
                  <a:srgbClr val="5F9694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环节</a:t>
            </a:r>
            <a:endParaRPr lang="zh-CN" altLang="en-US" sz="7200" b="1" i="1" dirty="0">
              <a:solidFill>
                <a:srgbClr val="5F9694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1115530" y="1252710"/>
            <a:ext cx="2258106" cy="1796858"/>
          </a:xfrm>
          <a:prstGeom prst="line">
            <a:avLst/>
          </a:prstGeom>
          <a:ln w="28575">
            <a:solidFill>
              <a:srgbClr val="5F96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/>
          <p:cNvSpPr/>
          <p:nvPr/>
        </p:nvSpPr>
        <p:spPr>
          <a:xfrm>
            <a:off x="5095394" y="0"/>
            <a:ext cx="1183791" cy="1183791"/>
          </a:xfrm>
          <a:custGeom>
            <a:avLst/>
            <a:gdLst>
              <a:gd name="connsiteX0" fmla="*/ 1789190 w 1789190"/>
              <a:gd name="connsiteY0" fmla="*/ 1628237 h 1789190"/>
              <a:gd name="connsiteX1" fmla="*/ 1789190 w 1789190"/>
              <a:gd name="connsiteY1" fmla="*/ 1789190 h 1789190"/>
              <a:gd name="connsiteX2" fmla="*/ 1628236 w 1789190"/>
              <a:gd name="connsiteY2" fmla="*/ 1789190 h 1789190"/>
              <a:gd name="connsiteX3" fmla="*/ 1789190 w 1789190"/>
              <a:gd name="connsiteY3" fmla="*/ 1195965 h 1789190"/>
              <a:gd name="connsiteX4" fmla="*/ 1789190 w 1789190"/>
              <a:gd name="connsiteY4" fmla="*/ 1441911 h 1789190"/>
              <a:gd name="connsiteX5" fmla="*/ 1441911 w 1789190"/>
              <a:gd name="connsiteY5" fmla="*/ 1789190 h 1789190"/>
              <a:gd name="connsiteX6" fmla="*/ 1195965 w 1789190"/>
              <a:gd name="connsiteY6" fmla="*/ 1789190 h 1789190"/>
              <a:gd name="connsiteX7" fmla="*/ 1789190 w 1789190"/>
              <a:gd name="connsiteY7" fmla="*/ 757084 h 1789190"/>
              <a:gd name="connsiteX8" fmla="*/ 1789190 w 1789190"/>
              <a:gd name="connsiteY8" fmla="*/ 1009640 h 1789190"/>
              <a:gd name="connsiteX9" fmla="*/ 1009640 w 1789190"/>
              <a:gd name="connsiteY9" fmla="*/ 1789190 h 1789190"/>
              <a:gd name="connsiteX10" fmla="*/ 757084 w 1789190"/>
              <a:gd name="connsiteY10" fmla="*/ 1789190 h 1789190"/>
              <a:gd name="connsiteX11" fmla="*/ 1789190 w 1789190"/>
              <a:gd name="connsiteY11" fmla="*/ 318204 h 1789190"/>
              <a:gd name="connsiteX12" fmla="*/ 1789190 w 1789190"/>
              <a:gd name="connsiteY12" fmla="*/ 570760 h 1789190"/>
              <a:gd name="connsiteX13" fmla="*/ 570759 w 1789190"/>
              <a:gd name="connsiteY13" fmla="*/ 1789190 h 1789190"/>
              <a:gd name="connsiteX14" fmla="*/ 318203 w 1789190"/>
              <a:gd name="connsiteY14" fmla="*/ 1789190 h 1789190"/>
              <a:gd name="connsiteX15" fmla="*/ 1668512 w 1789190"/>
              <a:gd name="connsiteY15" fmla="*/ 0 h 1789190"/>
              <a:gd name="connsiteX16" fmla="*/ 1789190 w 1789190"/>
              <a:gd name="connsiteY16" fmla="*/ 0 h 1789190"/>
              <a:gd name="connsiteX17" fmla="*/ 1789190 w 1789190"/>
              <a:gd name="connsiteY17" fmla="*/ 131878 h 1789190"/>
              <a:gd name="connsiteX18" fmla="*/ 131878 w 1789190"/>
              <a:gd name="connsiteY18" fmla="*/ 1789190 h 1789190"/>
              <a:gd name="connsiteX19" fmla="*/ 0 w 1789190"/>
              <a:gd name="connsiteY19" fmla="*/ 1789190 h 1789190"/>
              <a:gd name="connsiteX20" fmla="*/ 0 w 1789190"/>
              <a:gd name="connsiteY20" fmla="*/ 1668512 h 1789190"/>
              <a:gd name="connsiteX21" fmla="*/ 1229631 w 1789190"/>
              <a:gd name="connsiteY21" fmla="*/ 0 h 1789190"/>
              <a:gd name="connsiteX22" fmla="*/ 1482187 w 1789190"/>
              <a:gd name="connsiteY22" fmla="*/ 0 h 1789190"/>
              <a:gd name="connsiteX23" fmla="*/ 0 w 1789190"/>
              <a:gd name="connsiteY23" fmla="*/ 1482187 h 1789190"/>
              <a:gd name="connsiteX24" fmla="*/ 0 w 1789190"/>
              <a:gd name="connsiteY24" fmla="*/ 1229631 h 1789190"/>
              <a:gd name="connsiteX25" fmla="*/ 790750 w 1789190"/>
              <a:gd name="connsiteY25" fmla="*/ 0 h 1789190"/>
              <a:gd name="connsiteX26" fmla="*/ 1043306 w 1789190"/>
              <a:gd name="connsiteY26" fmla="*/ 0 h 1789190"/>
              <a:gd name="connsiteX27" fmla="*/ 0 w 1789190"/>
              <a:gd name="connsiteY27" fmla="*/ 1043306 h 1789190"/>
              <a:gd name="connsiteX28" fmla="*/ 0 w 1789190"/>
              <a:gd name="connsiteY28" fmla="*/ 790750 h 1789190"/>
              <a:gd name="connsiteX29" fmla="*/ 351869 w 1789190"/>
              <a:gd name="connsiteY29" fmla="*/ 0 h 1789190"/>
              <a:gd name="connsiteX30" fmla="*/ 604425 w 1789190"/>
              <a:gd name="connsiteY30" fmla="*/ 0 h 1789190"/>
              <a:gd name="connsiteX31" fmla="*/ 0 w 1789190"/>
              <a:gd name="connsiteY31" fmla="*/ 604424 h 1789190"/>
              <a:gd name="connsiteX32" fmla="*/ 0 w 1789190"/>
              <a:gd name="connsiteY32" fmla="*/ 351869 h 1789190"/>
              <a:gd name="connsiteX33" fmla="*/ 0 w 1789190"/>
              <a:gd name="connsiteY33" fmla="*/ 0 h 1789190"/>
              <a:gd name="connsiteX34" fmla="*/ 165544 w 1789190"/>
              <a:gd name="connsiteY34" fmla="*/ 0 h 1789190"/>
              <a:gd name="connsiteX35" fmla="*/ 0 w 1789190"/>
              <a:gd name="connsiteY35" fmla="*/ 165544 h 1789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89190" h="1789190">
                <a:moveTo>
                  <a:pt x="1789190" y="1628237"/>
                </a:moveTo>
                <a:lnTo>
                  <a:pt x="1789190" y="1789190"/>
                </a:lnTo>
                <a:lnTo>
                  <a:pt x="1628236" y="1789190"/>
                </a:lnTo>
                <a:close/>
                <a:moveTo>
                  <a:pt x="1789190" y="1195965"/>
                </a:moveTo>
                <a:lnTo>
                  <a:pt x="1789190" y="1441911"/>
                </a:lnTo>
                <a:lnTo>
                  <a:pt x="1441911" y="1789190"/>
                </a:lnTo>
                <a:lnTo>
                  <a:pt x="1195965" y="1789190"/>
                </a:lnTo>
                <a:close/>
                <a:moveTo>
                  <a:pt x="1789190" y="757084"/>
                </a:moveTo>
                <a:lnTo>
                  <a:pt x="1789190" y="1009640"/>
                </a:lnTo>
                <a:lnTo>
                  <a:pt x="1009640" y="1789190"/>
                </a:lnTo>
                <a:lnTo>
                  <a:pt x="757084" y="1789190"/>
                </a:lnTo>
                <a:close/>
                <a:moveTo>
                  <a:pt x="1789190" y="318204"/>
                </a:moveTo>
                <a:lnTo>
                  <a:pt x="1789190" y="570760"/>
                </a:lnTo>
                <a:lnTo>
                  <a:pt x="570759" y="1789190"/>
                </a:lnTo>
                <a:lnTo>
                  <a:pt x="318203" y="1789190"/>
                </a:lnTo>
                <a:close/>
                <a:moveTo>
                  <a:pt x="1668512" y="0"/>
                </a:moveTo>
                <a:lnTo>
                  <a:pt x="1789190" y="0"/>
                </a:lnTo>
                <a:lnTo>
                  <a:pt x="1789190" y="131878"/>
                </a:lnTo>
                <a:lnTo>
                  <a:pt x="131878" y="1789190"/>
                </a:lnTo>
                <a:lnTo>
                  <a:pt x="0" y="1789190"/>
                </a:lnTo>
                <a:lnTo>
                  <a:pt x="0" y="1668512"/>
                </a:lnTo>
                <a:close/>
                <a:moveTo>
                  <a:pt x="1229631" y="0"/>
                </a:moveTo>
                <a:lnTo>
                  <a:pt x="1482187" y="0"/>
                </a:lnTo>
                <a:lnTo>
                  <a:pt x="0" y="1482187"/>
                </a:lnTo>
                <a:lnTo>
                  <a:pt x="0" y="1229631"/>
                </a:lnTo>
                <a:close/>
                <a:moveTo>
                  <a:pt x="790750" y="0"/>
                </a:moveTo>
                <a:lnTo>
                  <a:pt x="1043306" y="0"/>
                </a:lnTo>
                <a:lnTo>
                  <a:pt x="0" y="1043306"/>
                </a:lnTo>
                <a:lnTo>
                  <a:pt x="0" y="790750"/>
                </a:lnTo>
                <a:close/>
                <a:moveTo>
                  <a:pt x="351869" y="0"/>
                </a:moveTo>
                <a:lnTo>
                  <a:pt x="604425" y="0"/>
                </a:lnTo>
                <a:lnTo>
                  <a:pt x="0" y="604424"/>
                </a:lnTo>
                <a:lnTo>
                  <a:pt x="0" y="351869"/>
                </a:lnTo>
                <a:close/>
                <a:moveTo>
                  <a:pt x="0" y="0"/>
                </a:moveTo>
                <a:lnTo>
                  <a:pt x="165544" y="0"/>
                </a:lnTo>
                <a:lnTo>
                  <a:pt x="0" y="165544"/>
                </a:lnTo>
                <a:close/>
              </a:path>
            </a:pathLst>
          </a:cu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5320919" y="3429000"/>
            <a:ext cx="1550162" cy="40622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444500" dist="139700" dir="2700000" sx="98000" sy="98000" algn="tl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推荐理由</a:t>
            </a:r>
            <a:endParaRPr lang="en-US" sz="1400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6166" y="1103301"/>
            <a:ext cx="4126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推荐书目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4" name="Freeform: Shape 23"/>
          <p:cNvSpPr/>
          <p:nvPr/>
        </p:nvSpPr>
        <p:spPr>
          <a:xfrm>
            <a:off x="11362553" y="5979886"/>
            <a:ext cx="1252138" cy="1252138"/>
          </a:xfrm>
          <a:custGeom>
            <a:avLst/>
            <a:gdLst>
              <a:gd name="connsiteX0" fmla="*/ 1471366 w 2942730"/>
              <a:gd name="connsiteY0" fmla="*/ 511734 h 2942730"/>
              <a:gd name="connsiteX1" fmla="*/ 511734 w 2942730"/>
              <a:gd name="connsiteY1" fmla="*/ 1471366 h 2942730"/>
              <a:gd name="connsiteX2" fmla="*/ 1471366 w 2942730"/>
              <a:gd name="connsiteY2" fmla="*/ 2430998 h 2942730"/>
              <a:gd name="connsiteX3" fmla="*/ 2430998 w 2942730"/>
              <a:gd name="connsiteY3" fmla="*/ 1471366 h 2942730"/>
              <a:gd name="connsiteX4" fmla="*/ 1471366 w 2942730"/>
              <a:gd name="connsiteY4" fmla="*/ 511734 h 2942730"/>
              <a:gd name="connsiteX5" fmla="*/ 1471365 w 2942730"/>
              <a:gd name="connsiteY5" fmla="*/ 0 h 2942730"/>
              <a:gd name="connsiteX6" fmla="*/ 2942730 w 2942730"/>
              <a:gd name="connsiteY6" fmla="*/ 1471365 h 2942730"/>
              <a:gd name="connsiteX7" fmla="*/ 1471365 w 2942730"/>
              <a:gd name="connsiteY7" fmla="*/ 2942730 h 2942730"/>
              <a:gd name="connsiteX8" fmla="*/ 0 w 2942730"/>
              <a:gd name="connsiteY8" fmla="*/ 1471365 h 2942730"/>
              <a:gd name="connsiteX9" fmla="*/ 1471365 w 2942730"/>
              <a:gd name="connsiteY9" fmla="*/ 0 h 294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2730" h="2942730">
                <a:moveTo>
                  <a:pt x="1471366" y="511734"/>
                </a:moveTo>
                <a:cubicBezTo>
                  <a:pt x="941376" y="511734"/>
                  <a:pt x="511734" y="941376"/>
                  <a:pt x="511734" y="1471366"/>
                </a:cubicBezTo>
                <a:cubicBezTo>
                  <a:pt x="511734" y="2001356"/>
                  <a:pt x="941376" y="2430998"/>
                  <a:pt x="1471366" y="2430998"/>
                </a:cubicBezTo>
                <a:cubicBezTo>
                  <a:pt x="2001356" y="2430998"/>
                  <a:pt x="2430998" y="2001356"/>
                  <a:pt x="2430998" y="1471366"/>
                </a:cubicBezTo>
                <a:cubicBezTo>
                  <a:pt x="2430998" y="941376"/>
                  <a:pt x="2001356" y="511734"/>
                  <a:pt x="1471366" y="511734"/>
                </a:cubicBezTo>
                <a:close/>
                <a:moveTo>
                  <a:pt x="1471365" y="0"/>
                </a:moveTo>
                <a:cubicBezTo>
                  <a:pt x="2283977" y="0"/>
                  <a:pt x="2942730" y="658753"/>
                  <a:pt x="2942730" y="1471365"/>
                </a:cubicBezTo>
                <a:cubicBezTo>
                  <a:pt x="2942730" y="2283977"/>
                  <a:pt x="2283977" y="2942730"/>
                  <a:pt x="1471365" y="2942730"/>
                </a:cubicBezTo>
                <a:cubicBezTo>
                  <a:pt x="658753" y="2942730"/>
                  <a:pt x="0" y="2283977"/>
                  <a:pt x="0" y="1471365"/>
                </a:cubicBezTo>
                <a:cubicBezTo>
                  <a:pt x="0" y="658753"/>
                  <a:pt x="658753" y="0"/>
                  <a:pt x="1471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15" name="Group 12_1"/>
          <p:cNvGrpSpPr/>
          <p:nvPr/>
        </p:nvGrpSpPr>
        <p:grpSpPr>
          <a:xfrm>
            <a:off x="374755" y="76953"/>
            <a:ext cx="5827925" cy="981158"/>
            <a:chOff x="374755" y="76953"/>
            <a:chExt cx="4678703" cy="981158"/>
          </a:xfrm>
        </p:grpSpPr>
        <p:pic>
          <p:nvPicPr>
            <p:cNvPr id="17" name="图形 16" descr="后引号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89568" y="492113"/>
              <a:ext cx="565998" cy="565998"/>
            </a:xfrm>
            <a:prstGeom prst="rect">
              <a:avLst/>
            </a:prstGeom>
          </p:spPr>
        </p:pic>
        <p:pic>
          <p:nvPicPr>
            <p:cNvPr id="19" name="图形 18" descr="左引号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74755" y="76953"/>
              <a:ext cx="565998" cy="565998"/>
            </a:xfrm>
            <a:prstGeom prst="rect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761611" y="183793"/>
              <a:ext cx="4291847" cy="5883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 smtClean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环节一：分享</a:t>
              </a:r>
              <a:r>
                <a:rPr lang="en-US" altLang="zh-CN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•</a:t>
              </a:r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</a:rPr>
                <a:t>求知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9" y="1651750"/>
            <a:ext cx="3107852" cy="418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71080" y="851565"/>
            <a:ext cx="4924680" cy="549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28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      阅读</a:t>
            </a:r>
            <a:r>
              <a:rPr lang="en-US" altLang="zh-CN" sz="28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《</a:t>
            </a:r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学校如何运转</a:t>
            </a:r>
            <a:r>
              <a:rPr lang="en-US" altLang="zh-CN" sz="28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》</a:t>
            </a:r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后，学员们以小组为单位推荐本书的五大关键词，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以</a:t>
            </a:r>
            <a:r>
              <a:rPr lang="en-US" altLang="zh-CN" sz="28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PPT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、图示</a:t>
            </a:r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解释说明推荐理由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。例如：各</a:t>
            </a:r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小组分享了</a:t>
            </a:r>
            <a:r>
              <a:rPr lang="zh-CN" altLang="en-US" sz="2800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“组织战略”、“平衡”“管理跨度”、“双向聘任选择”、“双线监督”</a:t>
            </a:r>
            <a:r>
              <a:rPr lang="zh-CN" altLang="en-US" sz="28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等关键词，畅谈读书感言，促使学员们对经典的大概念以及体系有了更深层次的认知与理解。</a:t>
            </a:r>
            <a:endParaRPr lang="en-US" sz="28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38" y="4007535"/>
            <a:ext cx="2219482" cy="259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21" grpId="0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519320" y="714487"/>
            <a:ext cx="3430120" cy="2388163"/>
          </a:xfrm>
          <a:prstGeom prst="roundRect">
            <a:avLst>
              <a:gd name="adj" fmla="val 2801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zh-CN" altLang="en-US" sz="1400" kern="0" dirty="0">
              <a:solidFill>
                <a:srgbClr val="FF8556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480629" y="3507461"/>
            <a:ext cx="3468811" cy="2636873"/>
          </a:xfrm>
          <a:prstGeom prst="roundRect">
            <a:avLst>
              <a:gd name="adj" fmla="val 28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44722" y="2234918"/>
            <a:ext cx="2367418" cy="2388163"/>
          </a:xfrm>
          <a:prstGeom prst="roundRect">
            <a:avLst>
              <a:gd name="adj" fmla="val 2801"/>
            </a:avLst>
          </a:prstGeom>
          <a:solidFill>
            <a:srgbClr val="60676C"/>
          </a:solidFill>
          <a:ln w="12700" cap="flat" cmpd="sng" algn="ctr">
            <a:noFill/>
            <a:prstDash val="solid"/>
            <a:miter lim="800000"/>
          </a:ln>
          <a:effectLst>
            <a:outerShdw blurRad="317500" dist="127000" dir="2700000" algn="tl" rotWithShape="0">
              <a:prstClr val="black">
                <a:alpha val="25000"/>
              </a:prstClr>
            </a:outerShdw>
          </a:effectLst>
        </p:spPr>
        <p:txBody>
          <a:bodyPr wrap="none" rtlCol="0" anchor="ctr"/>
          <a:lstStyle/>
          <a:p>
            <a:pPr algn="ctr"/>
            <a:endParaRPr lang="zh-CN" altLang="en-US" sz="1400" kern="0">
              <a:solidFill>
                <a:srgbClr val="FF8556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Open Sans" panose="020B0606030504020204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9" name="任意多边形 8"/>
          <p:cNvSpPr/>
          <p:nvPr/>
        </p:nvSpPr>
        <p:spPr bwMode="auto">
          <a:xfrm>
            <a:off x="2232196" y="930543"/>
            <a:ext cx="973583" cy="1128102"/>
          </a:xfrm>
          <a:custGeom>
            <a:avLst/>
            <a:gdLst>
              <a:gd name="connsiteX0" fmla="*/ 919625 w 2985289"/>
              <a:gd name="connsiteY0" fmla="*/ 2341363 h 3459089"/>
              <a:gd name="connsiteX1" fmla="*/ 690298 w 2985289"/>
              <a:gd name="connsiteY1" fmla="*/ 2646126 h 3459089"/>
              <a:gd name="connsiteX2" fmla="*/ 679020 w 2985289"/>
              <a:gd name="connsiteY2" fmla="*/ 2687513 h 3459089"/>
              <a:gd name="connsiteX3" fmla="*/ 600071 w 2985289"/>
              <a:gd name="connsiteY3" fmla="*/ 2774051 h 3459089"/>
              <a:gd name="connsiteX4" fmla="*/ 216607 w 2985289"/>
              <a:gd name="connsiteY4" fmla="*/ 2838013 h 3459089"/>
              <a:gd name="connsiteX5" fmla="*/ 972257 w 2985289"/>
              <a:gd name="connsiteY5" fmla="*/ 3297038 h 3459089"/>
              <a:gd name="connsiteX6" fmla="*/ 919625 w 2985289"/>
              <a:gd name="connsiteY6" fmla="*/ 2341363 h 3459089"/>
              <a:gd name="connsiteX7" fmla="*/ 1976059 w 2985289"/>
              <a:gd name="connsiteY7" fmla="*/ 798 h 3459089"/>
              <a:gd name="connsiteX8" fmla="*/ 2356468 w 2985289"/>
              <a:gd name="connsiteY8" fmla="*/ 37475 h 3459089"/>
              <a:gd name="connsiteX9" fmla="*/ 2961891 w 2985289"/>
              <a:gd name="connsiteY9" fmla="*/ 424705 h 3459089"/>
              <a:gd name="connsiteX10" fmla="*/ 2973172 w 2985289"/>
              <a:gd name="connsiteY10" fmla="*/ 488616 h 3459089"/>
              <a:gd name="connsiteX11" fmla="*/ 2916767 w 2985289"/>
              <a:gd name="connsiteY11" fmla="*/ 473578 h 3459089"/>
              <a:gd name="connsiteX12" fmla="*/ 1446454 w 2985289"/>
              <a:gd name="connsiteY12" fmla="*/ 232970 h 3459089"/>
              <a:gd name="connsiteX13" fmla="*/ 438669 w 2985289"/>
              <a:gd name="connsiteY13" fmla="*/ 1296912 h 3459089"/>
              <a:gd name="connsiteX14" fmla="*/ 577803 w 2985289"/>
              <a:gd name="connsiteY14" fmla="*/ 2518753 h 3459089"/>
              <a:gd name="connsiteX15" fmla="*/ 600366 w 2985289"/>
              <a:gd name="connsiteY15" fmla="*/ 2552589 h 3459089"/>
              <a:gd name="connsiteX16" fmla="*/ 893676 w 2985289"/>
              <a:gd name="connsiteY16" fmla="*/ 2169118 h 3459089"/>
              <a:gd name="connsiteX17" fmla="*/ 976405 w 2985289"/>
              <a:gd name="connsiteY17" fmla="*/ 2116485 h 3459089"/>
              <a:gd name="connsiteX18" fmla="*/ 1029050 w 2985289"/>
              <a:gd name="connsiteY18" fmla="*/ 2206713 h 3459089"/>
              <a:gd name="connsiteX19" fmla="*/ 1100498 w 2985289"/>
              <a:gd name="connsiteY19" fmla="*/ 3345846 h 3459089"/>
              <a:gd name="connsiteX20" fmla="*/ 968884 w 2985289"/>
              <a:gd name="connsiteY20" fmla="*/ 3439833 h 3459089"/>
              <a:gd name="connsiteX21" fmla="*/ 40067 w 2985289"/>
              <a:gd name="connsiteY21" fmla="*/ 2849590 h 3459089"/>
              <a:gd name="connsiteX22" fmla="*/ 2463 w 2985289"/>
              <a:gd name="connsiteY22" fmla="*/ 2781919 h 3459089"/>
              <a:gd name="connsiteX23" fmla="*/ 77671 w 2985289"/>
              <a:gd name="connsiteY23" fmla="*/ 2729286 h 3459089"/>
              <a:gd name="connsiteX24" fmla="*/ 453710 w 2985289"/>
              <a:gd name="connsiteY24" fmla="*/ 2676652 h 3459089"/>
              <a:gd name="connsiteX25" fmla="*/ 487554 w 2985289"/>
              <a:gd name="connsiteY25" fmla="*/ 2605222 h 3459089"/>
              <a:gd name="connsiteX26" fmla="*/ 261930 w 2985289"/>
              <a:gd name="connsiteY26" fmla="*/ 1714217 h 3459089"/>
              <a:gd name="connsiteX27" fmla="*/ 1359965 w 2985289"/>
              <a:gd name="connsiteY27" fmla="*/ 131463 h 3459089"/>
              <a:gd name="connsiteX28" fmla="*/ 1976059 w 2985289"/>
              <a:gd name="connsiteY28" fmla="*/ 798 h 3459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85289" h="3459089">
                <a:moveTo>
                  <a:pt x="919625" y="2341363"/>
                </a:moveTo>
                <a:cubicBezTo>
                  <a:pt x="833157" y="2454238"/>
                  <a:pt x="761728" y="2548301"/>
                  <a:pt x="690298" y="2646126"/>
                </a:cubicBezTo>
                <a:cubicBezTo>
                  <a:pt x="682779" y="2657413"/>
                  <a:pt x="671501" y="2668701"/>
                  <a:pt x="679020" y="2687513"/>
                </a:cubicBezTo>
                <a:cubicBezTo>
                  <a:pt x="697817" y="2755238"/>
                  <a:pt x="656463" y="2766526"/>
                  <a:pt x="600071" y="2774051"/>
                </a:cubicBezTo>
                <a:cubicBezTo>
                  <a:pt x="479769" y="2792863"/>
                  <a:pt x="355707" y="2815438"/>
                  <a:pt x="216607" y="2838013"/>
                </a:cubicBezTo>
                <a:cubicBezTo>
                  <a:pt x="453453" y="3033663"/>
                  <a:pt x="697817" y="3180401"/>
                  <a:pt x="972257" y="3297038"/>
                </a:cubicBezTo>
                <a:cubicBezTo>
                  <a:pt x="960979" y="2977226"/>
                  <a:pt x="949701" y="2668701"/>
                  <a:pt x="919625" y="2341363"/>
                </a:cubicBezTo>
                <a:close/>
                <a:moveTo>
                  <a:pt x="1976059" y="798"/>
                </a:moveTo>
                <a:cubicBezTo>
                  <a:pt x="2101408" y="-3234"/>
                  <a:pt x="2228145" y="7869"/>
                  <a:pt x="2356468" y="37475"/>
                </a:cubicBezTo>
                <a:cubicBezTo>
                  <a:pt x="2604654" y="93868"/>
                  <a:pt x="2807715" y="221691"/>
                  <a:pt x="2961891" y="424705"/>
                </a:cubicBezTo>
                <a:cubicBezTo>
                  <a:pt x="2976933" y="443502"/>
                  <a:pt x="2999495" y="466059"/>
                  <a:pt x="2973172" y="488616"/>
                </a:cubicBezTo>
                <a:cubicBezTo>
                  <a:pt x="2950610" y="507414"/>
                  <a:pt x="2931808" y="488616"/>
                  <a:pt x="2916767" y="473578"/>
                </a:cubicBezTo>
                <a:cubicBezTo>
                  <a:pt x="2480561" y="60032"/>
                  <a:pt x="1972908" y="41234"/>
                  <a:pt x="1446454" y="232970"/>
                </a:cubicBezTo>
                <a:cubicBezTo>
                  <a:pt x="938801" y="413426"/>
                  <a:pt x="585324" y="766820"/>
                  <a:pt x="438669" y="1296912"/>
                </a:cubicBezTo>
                <a:cubicBezTo>
                  <a:pt x="322097" y="1717977"/>
                  <a:pt x="378503" y="2127764"/>
                  <a:pt x="577803" y="2518753"/>
                </a:cubicBezTo>
                <a:cubicBezTo>
                  <a:pt x="581564" y="2530032"/>
                  <a:pt x="589084" y="2537551"/>
                  <a:pt x="600366" y="2552589"/>
                </a:cubicBezTo>
                <a:cubicBezTo>
                  <a:pt x="701896" y="2421006"/>
                  <a:pt x="795906" y="2293182"/>
                  <a:pt x="893676" y="2169118"/>
                </a:cubicBezTo>
                <a:cubicBezTo>
                  <a:pt x="916238" y="2139042"/>
                  <a:pt x="935040" y="2105207"/>
                  <a:pt x="976405" y="2116485"/>
                </a:cubicBezTo>
                <a:cubicBezTo>
                  <a:pt x="1021529" y="2127764"/>
                  <a:pt x="1029050" y="2165359"/>
                  <a:pt x="1029050" y="2206713"/>
                </a:cubicBezTo>
                <a:cubicBezTo>
                  <a:pt x="1059133" y="2586424"/>
                  <a:pt x="1092977" y="2966135"/>
                  <a:pt x="1100498" y="3345846"/>
                </a:cubicBezTo>
                <a:cubicBezTo>
                  <a:pt x="1104258" y="3458631"/>
                  <a:pt x="1070414" y="3481188"/>
                  <a:pt x="968884" y="3439833"/>
                </a:cubicBezTo>
                <a:cubicBezTo>
                  <a:pt x="626688" y="3293213"/>
                  <a:pt x="318336" y="3093958"/>
                  <a:pt x="40067" y="2849590"/>
                </a:cubicBezTo>
                <a:cubicBezTo>
                  <a:pt x="21265" y="2830793"/>
                  <a:pt x="-8818" y="2815754"/>
                  <a:pt x="2463" y="2781919"/>
                </a:cubicBezTo>
                <a:cubicBezTo>
                  <a:pt x="9984" y="2748083"/>
                  <a:pt x="40067" y="2733045"/>
                  <a:pt x="77671" y="2729286"/>
                </a:cubicBezTo>
                <a:cubicBezTo>
                  <a:pt x="201764" y="2710488"/>
                  <a:pt x="329617" y="2691691"/>
                  <a:pt x="453710" y="2676652"/>
                </a:cubicBezTo>
                <a:cubicBezTo>
                  <a:pt x="517637" y="2669133"/>
                  <a:pt x="513877" y="2654095"/>
                  <a:pt x="487554" y="2605222"/>
                </a:cubicBezTo>
                <a:cubicBezTo>
                  <a:pt x="333378" y="2327018"/>
                  <a:pt x="261930" y="2030016"/>
                  <a:pt x="261930" y="1714217"/>
                </a:cubicBezTo>
                <a:cubicBezTo>
                  <a:pt x="265691" y="1003670"/>
                  <a:pt x="694375" y="379591"/>
                  <a:pt x="1359965" y="131463"/>
                </a:cubicBezTo>
                <a:cubicBezTo>
                  <a:pt x="1562086" y="56272"/>
                  <a:pt x="1767145" y="7516"/>
                  <a:pt x="1976059" y="798"/>
                </a:cubicBezTo>
                <a:close/>
              </a:path>
            </a:pathLst>
          </a:custGeom>
          <a:solidFill>
            <a:srgbClr val="02020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任意多边形 9"/>
          <p:cNvSpPr/>
          <p:nvPr/>
        </p:nvSpPr>
        <p:spPr bwMode="auto">
          <a:xfrm>
            <a:off x="2178407" y="4799354"/>
            <a:ext cx="1167433" cy="757765"/>
          </a:xfrm>
          <a:custGeom>
            <a:avLst/>
            <a:gdLst>
              <a:gd name="connsiteX0" fmla="*/ 3499895 w 3652201"/>
              <a:gd name="connsiteY0" fmla="*/ 1216362 h 2370595"/>
              <a:gd name="connsiteX1" fmla="*/ 2597774 w 3652201"/>
              <a:gd name="connsiteY1" fmla="*/ 1513866 h 2370595"/>
              <a:gd name="connsiteX2" fmla="*/ 2951105 w 3652201"/>
              <a:gd name="connsiteY2" fmla="*/ 1656968 h 2370595"/>
              <a:gd name="connsiteX3" fmla="*/ 2999970 w 3652201"/>
              <a:gd name="connsiteY3" fmla="*/ 1656968 h 2370595"/>
              <a:gd name="connsiteX4" fmla="*/ 3097699 w 3652201"/>
              <a:gd name="connsiteY4" fmla="*/ 1702159 h 2370595"/>
              <a:gd name="connsiteX5" fmla="*/ 3255570 w 3652201"/>
              <a:gd name="connsiteY5" fmla="*/ 2056150 h 2370595"/>
              <a:gd name="connsiteX6" fmla="*/ 3499895 w 3652201"/>
              <a:gd name="connsiteY6" fmla="*/ 1216362 h 2370595"/>
              <a:gd name="connsiteX7" fmla="*/ 258548 w 3652201"/>
              <a:gd name="connsiteY7" fmla="*/ 43 h 2370595"/>
              <a:gd name="connsiteX8" fmla="*/ 278516 w 3652201"/>
              <a:gd name="connsiteY8" fmla="*/ 8628 h 2370595"/>
              <a:gd name="connsiteX9" fmla="*/ 278516 w 3652201"/>
              <a:gd name="connsiteY9" fmla="*/ 68838 h 2370595"/>
              <a:gd name="connsiteX10" fmla="*/ 447660 w 3652201"/>
              <a:gd name="connsiteY10" fmla="*/ 1581621 h 2370595"/>
              <a:gd name="connsiteX11" fmla="*/ 1432455 w 3652201"/>
              <a:gd name="connsiteY11" fmla="*/ 2221354 h 2370595"/>
              <a:gd name="connsiteX12" fmla="*/ 2857025 w 3652201"/>
              <a:gd name="connsiteY12" fmla="*/ 1799883 h 2370595"/>
              <a:gd name="connsiteX13" fmla="*/ 2883336 w 3652201"/>
              <a:gd name="connsiteY13" fmla="*/ 1769778 h 2370595"/>
              <a:gd name="connsiteX14" fmla="*/ 2436044 w 3652201"/>
              <a:gd name="connsiteY14" fmla="*/ 1581621 h 2370595"/>
              <a:gd name="connsiteX15" fmla="*/ 2368386 w 3652201"/>
              <a:gd name="connsiteY15" fmla="*/ 1513884 h 2370595"/>
              <a:gd name="connsiteX16" fmla="*/ 2436044 w 3652201"/>
              <a:gd name="connsiteY16" fmla="*/ 1442384 h 2370595"/>
              <a:gd name="connsiteX17" fmla="*/ 3529843 w 3652201"/>
              <a:gd name="connsiteY17" fmla="*/ 1073597 h 2370595"/>
              <a:gd name="connsiteX18" fmla="*/ 3650123 w 3652201"/>
              <a:gd name="connsiteY18" fmla="*/ 1175201 h 2370595"/>
              <a:gd name="connsiteX19" fmla="*/ 3319352 w 3652201"/>
              <a:gd name="connsiteY19" fmla="*/ 2228881 h 2370595"/>
              <a:gd name="connsiteX20" fmla="*/ 3259212 w 3652201"/>
              <a:gd name="connsiteY20" fmla="*/ 2285328 h 2370595"/>
              <a:gd name="connsiteX21" fmla="*/ 3187795 w 3652201"/>
              <a:gd name="connsiteY21" fmla="*/ 2225117 h 2370595"/>
              <a:gd name="connsiteX22" fmla="*/ 3018651 w 3652201"/>
              <a:gd name="connsiteY22" fmla="*/ 1818698 h 2370595"/>
              <a:gd name="connsiteX23" fmla="*/ 2841990 w 3652201"/>
              <a:gd name="connsiteY23" fmla="*/ 1969224 h 2370595"/>
              <a:gd name="connsiteX24" fmla="*/ 1094167 w 3652201"/>
              <a:gd name="connsiteY24" fmla="*/ 2247696 h 2370595"/>
              <a:gd name="connsiteX25" fmla="*/ 180788 w 3652201"/>
              <a:gd name="connsiteY25" fmla="*/ 1382174 h 2370595"/>
              <a:gd name="connsiteX26" fmla="*/ 4127 w 3652201"/>
              <a:gd name="connsiteY26" fmla="*/ 595678 h 2370595"/>
              <a:gd name="connsiteX27" fmla="*/ 218376 w 3652201"/>
              <a:gd name="connsiteY27" fmla="*/ 34970 h 2370595"/>
              <a:gd name="connsiteX28" fmla="*/ 258548 w 3652201"/>
              <a:gd name="connsiteY28" fmla="*/ 43 h 237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652201" h="2370595">
                <a:moveTo>
                  <a:pt x="3499895" y="1216362"/>
                </a:moveTo>
                <a:cubicBezTo>
                  <a:pt x="3199188" y="1306743"/>
                  <a:pt x="2902240" y="1404655"/>
                  <a:pt x="2597774" y="1513866"/>
                </a:cubicBezTo>
                <a:cubicBezTo>
                  <a:pt x="2721816" y="1566588"/>
                  <a:pt x="2838340" y="1611778"/>
                  <a:pt x="2951105" y="1656968"/>
                </a:cubicBezTo>
                <a:cubicBezTo>
                  <a:pt x="2966140" y="1664500"/>
                  <a:pt x="2981175" y="1668266"/>
                  <a:pt x="2999970" y="1656968"/>
                </a:cubicBezTo>
                <a:cubicBezTo>
                  <a:pt x="3052593" y="1623076"/>
                  <a:pt x="3075146" y="1656968"/>
                  <a:pt x="3097699" y="1702159"/>
                </a:cubicBezTo>
                <a:cubicBezTo>
                  <a:pt x="3146564" y="1818901"/>
                  <a:pt x="3199188" y="1935642"/>
                  <a:pt x="3255570" y="2056150"/>
                </a:cubicBezTo>
                <a:cubicBezTo>
                  <a:pt x="3357059" y="1901750"/>
                  <a:pt x="3507412" y="1382060"/>
                  <a:pt x="3499895" y="1216362"/>
                </a:cubicBezTo>
                <a:close/>
                <a:moveTo>
                  <a:pt x="258548" y="43"/>
                </a:moveTo>
                <a:cubicBezTo>
                  <a:pt x="264421" y="396"/>
                  <a:pt x="270999" y="2983"/>
                  <a:pt x="278516" y="8628"/>
                </a:cubicBezTo>
                <a:cubicBezTo>
                  <a:pt x="301069" y="23680"/>
                  <a:pt x="289792" y="50023"/>
                  <a:pt x="278516" y="68838"/>
                </a:cubicBezTo>
                <a:cubicBezTo>
                  <a:pt x="-14667" y="610730"/>
                  <a:pt x="113131" y="1114991"/>
                  <a:pt x="447660" y="1581621"/>
                </a:cubicBezTo>
                <a:cubicBezTo>
                  <a:pt x="688221" y="1920303"/>
                  <a:pt x="1015233" y="2149855"/>
                  <a:pt x="1432455" y="2221354"/>
                </a:cubicBezTo>
                <a:cubicBezTo>
                  <a:pt x="1973716" y="2315433"/>
                  <a:pt x="2447320" y="2161144"/>
                  <a:pt x="2857025" y="1799883"/>
                </a:cubicBezTo>
                <a:cubicBezTo>
                  <a:pt x="2864542" y="1792356"/>
                  <a:pt x="2872060" y="1784830"/>
                  <a:pt x="2883336" y="1769778"/>
                </a:cubicBezTo>
                <a:cubicBezTo>
                  <a:pt x="2729227" y="1705804"/>
                  <a:pt x="2582635" y="1641831"/>
                  <a:pt x="2436044" y="1581621"/>
                </a:cubicBezTo>
                <a:cubicBezTo>
                  <a:pt x="2402215" y="1570331"/>
                  <a:pt x="2364627" y="1562805"/>
                  <a:pt x="2368386" y="1513884"/>
                </a:cubicBezTo>
                <a:cubicBezTo>
                  <a:pt x="2372145" y="1472490"/>
                  <a:pt x="2398456" y="1457437"/>
                  <a:pt x="2436044" y="1442384"/>
                </a:cubicBezTo>
                <a:cubicBezTo>
                  <a:pt x="2796885" y="1314438"/>
                  <a:pt x="3157725" y="1182728"/>
                  <a:pt x="3529843" y="1073597"/>
                </a:cubicBezTo>
                <a:cubicBezTo>
                  <a:pt x="3627570" y="1043492"/>
                  <a:pt x="3661399" y="1073597"/>
                  <a:pt x="3650123" y="1175201"/>
                </a:cubicBezTo>
                <a:cubicBezTo>
                  <a:pt x="3597500" y="1543989"/>
                  <a:pt x="3484737" y="1893961"/>
                  <a:pt x="3319352" y="2228881"/>
                </a:cubicBezTo>
                <a:cubicBezTo>
                  <a:pt x="3308076" y="2258986"/>
                  <a:pt x="3296800" y="2289091"/>
                  <a:pt x="3259212" y="2285328"/>
                </a:cubicBezTo>
                <a:cubicBezTo>
                  <a:pt x="3221624" y="2285328"/>
                  <a:pt x="3202831" y="2255223"/>
                  <a:pt x="3187795" y="2225117"/>
                </a:cubicBezTo>
                <a:cubicBezTo>
                  <a:pt x="3131414" y="2089644"/>
                  <a:pt x="3075033" y="1957935"/>
                  <a:pt x="3018651" y="1818698"/>
                </a:cubicBezTo>
                <a:cubicBezTo>
                  <a:pt x="2954752" y="1871382"/>
                  <a:pt x="2902130" y="1924066"/>
                  <a:pt x="2841990" y="1969224"/>
                </a:cubicBezTo>
                <a:cubicBezTo>
                  <a:pt x="2308246" y="2371880"/>
                  <a:pt x="1725638" y="2484774"/>
                  <a:pt x="1094167" y="2247696"/>
                </a:cubicBezTo>
                <a:cubicBezTo>
                  <a:pt x="673186" y="2089644"/>
                  <a:pt x="383761" y="1777304"/>
                  <a:pt x="180788" y="1382174"/>
                </a:cubicBezTo>
                <a:cubicBezTo>
                  <a:pt x="52991" y="1137570"/>
                  <a:pt x="-18426" y="874150"/>
                  <a:pt x="4127" y="595678"/>
                </a:cubicBezTo>
                <a:cubicBezTo>
                  <a:pt x="22921" y="388705"/>
                  <a:pt x="90578" y="196785"/>
                  <a:pt x="218376" y="34970"/>
                </a:cubicBezTo>
                <a:cubicBezTo>
                  <a:pt x="229653" y="18036"/>
                  <a:pt x="240929" y="-1015"/>
                  <a:pt x="258548" y="43"/>
                </a:cubicBez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19320" y="1204991"/>
            <a:ext cx="343012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话题：“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一个组织有没有活力，与这个组织的薪酬体系、荣誉体系与职级晋升机制有最为密切的关联。”结合实际案例与这句话的理解，谈如何增强组织活力。</a:t>
            </a:r>
          </a:p>
        </p:txBody>
      </p:sp>
      <p:sp>
        <p:nvSpPr>
          <p:cNvPr id="23" name="Freeform 47"/>
          <p:cNvSpPr>
            <a:spLocks noEditPoints="1"/>
          </p:cNvSpPr>
          <p:nvPr/>
        </p:nvSpPr>
        <p:spPr bwMode="auto">
          <a:xfrm>
            <a:off x="4464327" y="805803"/>
            <a:ext cx="400024" cy="400024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prstClr val="black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06782" y="3507461"/>
            <a:ext cx="3475456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思考：对</a:t>
            </a:r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一个组织的领导者而言，这是最大的挑战，但也是一位优秀的领导者无法回避、必须面对的。我们不仅要将合适的人放到合适的岗位上，做到人尽其才，还要加强人才的培训、培养，让他们成为领导者、变革</a:t>
            </a:r>
            <a:r>
              <a:rPr lang="zh-CN" altLang="en-US" dirty="0" smtClean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者。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33636" y="3507461"/>
            <a:ext cx="2384822" cy="79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Ut wisi enim ad minim veniam, quis nostrud exerci tation ullamcorper nibh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156633" y="310652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专注办不足</a:t>
            </a:r>
          </a:p>
        </p:txBody>
      </p:sp>
      <p:grpSp>
        <p:nvGrpSpPr>
          <p:cNvPr id="37" name="Group 3"/>
          <p:cNvGrpSpPr/>
          <p:nvPr/>
        </p:nvGrpSpPr>
        <p:grpSpPr>
          <a:xfrm>
            <a:off x="1684824" y="2507949"/>
            <a:ext cx="278333" cy="400024"/>
            <a:chOff x="9132888" y="2062163"/>
            <a:chExt cx="341312" cy="490537"/>
          </a:xfr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8" name="Freeform 326"/>
            <p:cNvSpPr>
              <a:spLocks noEditPoints="1"/>
            </p:cNvSpPr>
            <p:nvPr/>
          </p:nvSpPr>
          <p:spPr bwMode="auto">
            <a:xfrm>
              <a:off x="9132888" y="2062163"/>
              <a:ext cx="341312" cy="490537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9" name="Freeform 327"/>
            <p:cNvSpPr/>
            <p:nvPr/>
          </p:nvSpPr>
          <p:spPr bwMode="auto">
            <a:xfrm>
              <a:off x="9209088" y="2138363"/>
              <a:ext cx="101600" cy="100012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prstClr val="black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48" name="TextBox 14"/>
          <p:cNvSpPr txBox="1"/>
          <p:nvPr/>
        </p:nvSpPr>
        <p:spPr>
          <a:xfrm>
            <a:off x="7707636" y="962289"/>
            <a:ext cx="3082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Lato" panose="020F0502020204030203" pitchFamily="34" charset="0"/>
                <a:sym typeface="思源黑体 CN Medium" panose="020B0600000000000000" pitchFamily="34" charset="-122"/>
              </a:rPr>
              <a:t>提炼理念</a:t>
            </a:r>
            <a:endParaRPr lang="en-US" altLang="zh-CN" sz="2400" dirty="0" smtClean="0">
              <a:solidFill>
                <a:prstClr val="black">
                  <a:lumMod val="65000"/>
                  <a:lumOff val="35000"/>
                </a:prst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Lato" panose="020F0502020204030203" pitchFamily="34" charset="0"/>
              <a:sym typeface="思源黑体 CN Medium" panose="020B0600000000000000" pitchFamily="34" charset="-122"/>
            </a:endParaRPr>
          </a:p>
          <a:p>
            <a:pPr algn="r"/>
            <a:r>
              <a:rPr lang="zh-CN" altLang="en-US" sz="36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Lato" panose="020F0502020204030203" pitchFamily="34" charset="0"/>
                <a:sym typeface="思源黑体 CN Medium" panose="020B0600000000000000" pitchFamily="34" charset="-122"/>
              </a:rPr>
              <a:t>分享工作见闻</a:t>
            </a:r>
            <a:endParaRPr lang="id-ID" sz="3600" dirty="0">
              <a:solidFill>
                <a:prstClr val="black">
                  <a:lumMod val="65000"/>
                  <a:lumOff val="35000"/>
                </a:prst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Lato" panose="020F0502020204030203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49" name="Rectangle 15"/>
          <p:cNvSpPr/>
          <p:nvPr/>
        </p:nvSpPr>
        <p:spPr>
          <a:xfrm>
            <a:off x="7715824" y="1961540"/>
            <a:ext cx="30746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Calibri" panose="020F0502020204030204"/>
                <a:sym typeface="思源黑体 CN Medium" panose="020B0600000000000000" pitchFamily="34" charset="-122"/>
              </a:rPr>
              <a:t>Team management execution is the key</a:t>
            </a:r>
            <a:endParaRPr lang="id-ID" sz="1200" dirty="0">
              <a:solidFill>
                <a:prstClr val="white">
                  <a:lumMod val="65000"/>
                </a:prst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7162801" y="2557889"/>
            <a:ext cx="4450080" cy="33239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Segoe UI Light" panose="020B0502040204020203" pitchFamily="34" charset="0"/>
              </a:defRPr>
            </a:lvl1pPr>
          </a:lstStyle>
          <a:p>
            <a:pPr lvl="0" algn="l">
              <a:defRPr/>
            </a:pPr>
            <a:r>
              <a:rPr lang="zh-CN" altLang="en-US" sz="2000" dirty="0" smtClean="0"/>
              <a:t>       结合</a:t>
            </a:r>
            <a:r>
              <a:rPr lang="zh-CN" altLang="en-US" sz="2000" dirty="0"/>
              <a:t>书中的理念，学员们就“如何加强组织战略的管理</a:t>
            </a:r>
            <a:r>
              <a:rPr lang="zh-CN" altLang="en-US" sz="2000" dirty="0" smtClean="0"/>
              <a:t>”、“</a:t>
            </a:r>
            <a:r>
              <a:rPr lang="zh-CN" altLang="en-US" sz="2000" dirty="0"/>
              <a:t>如何提高教育教学效益</a:t>
            </a:r>
            <a:r>
              <a:rPr lang="zh-CN" altLang="en-US" sz="2000" dirty="0" smtClean="0"/>
              <a:t>”、“</a:t>
            </a:r>
            <a:r>
              <a:rPr lang="zh-CN" altLang="en-US" sz="2000" dirty="0"/>
              <a:t>如何把握</a:t>
            </a:r>
            <a:r>
              <a:rPr lang="zh-CN" altLang="en-US" sz="2000" dirty="0" smtClean="0"/>
              <a:t>协商技能”、“</a:t>
            </a:r>
            <a:r>
              <a:rPr lang="zh-CN" altLang="en-US" sz="2000" dirty="0"/>
              <a:t>如何增强组织活力”等话题各抒己见，分享自己的工作见闻和思考，探讨</a:t>
            </a:r>
            <a:r>
              <a:rPr lang="zh-CN" altLang="en-US" sz="2000" dirty="0" smtClean="0"/>
              <a:t>后备管理人员的工作</a:t>
            </a:r>
            <a:r>
              <a:rPr lang="zh-CN" altLang="en-US" sz="2000" dirty="0"/>
              <a:t>定位和优化方向。</a:t>
            </a:r>
            <a:endParaRPr kumimoji="0" lang="id-ID" altLang="zh-CN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51" name="Rectangle: Rounded Corners 49"/>
          <p:cNvSpPr/>
          <p:nvPr/>
        </p:nvSpPr>
        <p:spPr>
          <a:xfrm>
            <a:off x="9644452" y="6144334"/>
            <a:ext cx="1335450" cy="35108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>
            <a:outerShdw blurRad="254000" dist="63500" dir="5400000" algn="t" rotWithShape="0">
              <a:sysClr val="windowText" lastClr="000000">
                <a:alpha val="20000"/>
              </a:sysClr>
            </a:outerShdw>
          </a:effectLst>
        </p:spPr>
        <p:txBody>
          <a:bodyPr rtlCol="0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Segoe UI" panose="020B0502040204020203" pitchFamily="34" charset="0"/>
                <a:sym typeface="思源黑体 CN Medium" panose="020B0600000000000000" pitchFamily="34" charset="-122"/>
              </a:rPr>
              <a:t>Learn More</a:t>
            </a:r>
            <a:endParaRPr kumimoji="0" lang="id-ID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Segoe UI" panose="020B0502040204020203" pitchFamily="34" charset="0"/>
              <a:sym typeface="思源黑体 CN Medium" panose="020B0600000000000000" pitchFamily="34" charset="-122"/>
            </a:endParaRPr>
          </a:p>
        </p:txBody>
      </p:sp>
      <p:sp>
        <p:nvSpPr>
          <p:cNvPr id="52" name="PA_Rectangle: Rounded Corners 39"/>
          <p:cNvSpPr/>
          <p:nvPr>
            <p:custDataLst>
              <p:tags r:id="rId1"/>
            </p:custDataLst>
          </p:nvPr>
        </p:nvSpPr>
        <p:spPr>
          <a:xfrm>
            <a:off x="10312177" y="2382619"/>
            <a:ext cx="360000" cy="67142"/>
          </a:xfrm>
          <a:prstGeom prst="roundRect">
            <a:avLst>
              <a:gd name="adj" fmla="val 50000"/>
            </a:avLst>
          </a:prstGeom>
          <a:solidFill>
            <a:srgbClr val="60676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r">
              <a:defRPr/>
            </a:pPr>
            <a:endParaRPr lang="id-ID" kern="0">
              <a:solidFill>
                <a:prstClr val="white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36" name="Group 12_1"/>
          <p:cNvGrpSpPr/>
          <p:nvPr/>
        </p:nvGrpSpPr>
        <p:grpSpPr>
          <a:xfrm>
            <a:off x="374754" y="76953"/>
            <a:ext cx="6147966" cy="981158"/>
            <a:chOff x="374755" y="76953"/>
            <a:chExt cx="4740120" cy="981158"/>
          </a:xfrm>
        </p:grpSpPr>
        <p:pic>
          <p:nvPicPr>
            <p:cNvPr id="40" name="图形 39" descr="后引号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568" y="492113"/>
              <a:ext cx="565998" cy="565998"/>
            </a:xfrm>
            <a:prstGeom prst="rect">
              <a:avLst/>
            </a:prstGeom>
          </p:spPr>
        </p:pic>
        <p:pic>
          <p:nvPicPr>
            <p:cNvPr id="41" name="图形 40" descr="左引号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5" y="76953"/>
              <a:ext cx="565998" cy="565998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823028" y="210407"/>
              <a:ext cx="429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环节二：对话</a:t>
              </a:r>
              <a:r>
                <a:rPr lang="en-US" altLang="zh-CN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•</a:t>
              </a:r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求真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0" y="2327300"/>
            <a:ext cx="2268940" cy="214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60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23" grpId="0" animBg="1"/>
      <p:bldP spid="48" grpId="0"/>
      <p:bldP spid="49" grpId="0"/>
      <p:bldP spid="50" grpId="0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64" y="1138518"/>
            <a:ext cx="3807596" cy="2538397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07481" y="642951"/>
            <a:ext cx="5501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/>
              <a:t>         为了</a:t>
            </a:r>
            <a:r>
              <a:rPr lang="zh-CN" altLang="en-US" sz="2000" dirty="0"/>
              <a:t>将书中的理念更好地融入教育教学实践之中，</a:t>
            </a:r>
            <a:r>
              <a:rPr lang="zh-CN" altLang="en-US" sz="2000" dirty="0" smtClean="0"/>
              <a:t>本环节采用</a:t>
            </a:r>
            <a:r>
              <a:rPr lang="zh-CN" altLang="en-US" sz="2000" dirty="0"/>
              <a:t>情景模拟的形式</a:t>
            </a:r>
            <a:r>
              <a:rPr lang="zh-CN" altLang="en-US" sz="2000" dirty="0" smtClean="0"/>
              <a:t>，设置了几个</a:t>
            </a:r>
            <a:r>
              <a:rPr lang="zh-CN" altLang="en-US" sz="2000" dirty="0"/>
              <a:t>日常学校治理</a:t>
            </a:r>
            <a:r>
              <a:rPr lang="zh-CN" altLang="en-US" sz="2000" dirty="0" smtClean="0"/>
              <a:t>情境，学员们</a:t>
            </a:r>
            <a:r>
              <a:rPr lang="zh-CN" altLang="en-US" sz="2000" dirty="0"/>
              <a:t>动情</a:t>
            </a:r>
            <a:r>
              <a:rPr lang="zh-CN" altLang="en-US" sz="2000" dirty="0" smtClean="0"/>
              <a:t>演绎。例如：运用</a:t>
            </a:r>
            <a:r>
              <a:rPr lang="zh-CN" altLang="en-US" sz="2000" dirty="0"/>
              <a:t>书中的理论知识，正确处理诉求与决策、教育与管理、劳动与价值、竞争与合作、守正与创新等辩证关系，破解在工作中遇到的困境</a:t>
            </a:r>
            <a:r>
              <a:rPr lang="zh-CN" altLang="en-US" sz="2000" dirty="0" smtClean="0"/>
              <a:t>。</a:t>
            </a:r>
            <a:endParaRPr lang="en-US" sz="2000" b="1" dirty="0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2141" y="4208935"/>
            <a:ext cx="4984720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1200" b="1" dirty="0" smtClean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       办</a:t>
            </a:r>
            <a:r>
              <a:rPr lang="zh-CN" altLang="en-US" sz="1200" b="1" dirty="0">
                <a:solidFill>
                  <a:schemeClr val="bg1">
                    <a:lumMod val="6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rPr>
              <a:t>好学校，万变不离其宗，就是要充分调动学生的积极性、教师的积极性和干部的积极性。促进他们履职，首先要明确他们各自的职责。若要真正调动履职积极性，就需要同时启动客户评价系统。梳理主要客户，梳理出各自不同的评价指标，客户的满意度才是我们追求的目标。了解客户的诉求，区分核心客户和一般客户，正确处理诉求冲突。每一个人都能找到合适的位置；每个人都明白要做什么，以及为什么这么做；每个人都有能力去做；每个人都有资源去做；每个人都有主动性去做，这样每项工作往往能够产出乘数效应。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9" name="Freeform: Shape 18"/>
          <p:cNvSpPr/>
          <p:nvPr/>
        </p:nvSpPr>
        <p:spPr>
          <a:xfrm>
            <a:off x="9806923" y="542441"/>
            <a:ext cx="3282384" cy="936201"/>
          </a:xfrm>
          <a:custGeom>
            <a:avLst/>
            <a:gdLst>
              <a:gd name="connsiteX0" fmla="*/ 883566 w 5616256"/>
              <a:gd name="connsiteY0" fmla="*/ 0 h 1601868"/>
              <a:gd name="connsiteX1" fmla="*/ 1525017 w 5616256"/>
              <a:gd name="connsiteY1" fmla="*/ 642359 h 1601868"/>
              <a:gd name="connsiteX2" fmla="*/ 2166084 w 5616256"/>
              <a:gd name="connsiteY2" fmla="*/ 163 h 1601868"/>
              <a:gd name="connsiteX3" fmla="*/ 2808826 w 5616256"/>
              <a:gd name="connsiteY3" fmla="*/ 643267 h 1601868"/>
              <a:gd name="connsiteX4" fmla="*/ 3452949 w 5616256"/>
              <a:gd name="connsiteY4" fmla="*/ 252 h 1601868"/>
              <a:gd name="connsiteX5" fmla="*/ 4094672 w 5616256"/>
              <a:gd name="connsiteY5" fmla="*/ 643630 h 1601868"/>
              <a:gd name="connsiteX6" fmla="*/ 4735739 w 5616256"/>
              <a:gd name="connsiteY6" fmla="*/ 1434 h 1601868"/>
              <a:gd name="connsiteX7" fmla="*/ 5616256 w 5616256"/>
              <a:gd name="connsiteY7" fmla="*/ 884254 h 1601868"/>
              <a:gd name="connsiteX8" fmla="*/ 5138661 w 5616256"/>
              <a:gd name="connsiteY8" fmla="*/ 1362587 h 1601868"/>
              <a:gd name="connsiteX9" fmla="*/ 4736003 w 5616256"/>
              <a:gd name="connsiteY9" fmla="*/ 959672 h 1601868"/>
              <a:gd name="connsiteX10" fmla="*/ 4094936 w 5616256"/>
              <a:gd name="connsiteY10" fmla="*/ 1601868 h 1601868"/>
              <a:gd name="connsiteX11" fmla="*/ 3452194 w 5616256"/>
              <a:gd name="connsiteY11" fmla="*/ 958763 h 1601868"/>
              <a:gd name="connsiteX12" fmla="*/ 2811127 w 5616256"/>
              <a:gd name="connsiteY12" fmla="*/ 1600960 h 1601868"/>
              <a:gd name="connsiteX13" fmla="*/ 2166348 w 5616256"/>
              <a:gd name="connsiteY13" fmla="*/ 958401 h 1601868"/>
              <a:gd name="connsiteX14" fmla="*/ 1525281 w 5616256"/>
              <a:gd name="connsiteY14" fmla="*/ 1600597 h 1601868"/>
              <a:gd name="connsiteX15" fmla="*/ 883557 w 5616256"/>
              <a:gd name="connsiteY15" fmla="*/ 957220 h 1601868"/>
              <a:gd name="connsiteX16" fmla="*/ 478878 w 5616256"/>
              <a:gd name="connsiteY16" fmla="*/ 1361441 h 1601868"/>
              <a:gd name="connsiteX17" fmla="*/ 0 w 5616256"/>
              <a:gd name="connsiteY17" fmla="*/ 881809 h 160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616256" h="1601868">
                <a:moveTo>
                  <a:pt x="883566" y="0"/>
                </a:moveTo>
                <a:lnTo>
                  <a:pt x="1525017" y="642359"/>
                </a:lnTo>
                <a:lnTo>
                  <a:pt x="2166084" y="163"/>
                </a:lnTo>
                <a:lnTo>
                  <a:pt x="2808826" y="643267"/>
                </a:lnTo>
                <a:lnTo>
                  <a:pt x="3452949" y="252"/>
                </a:lnTo>
                <a:lnTo>
                  <a:pt x="4094672" y="643630"/>
                </a:lnTo>
                <a:lnTo>
                  <a:pt x="4735739" y="1434"/>
                </a:lnTo>
                <a:lnTo>
                  <a:pt x="5616256" y="884254"/>
                </a:lnTo>
                <a:lnTo>
                  <a:pt x="5138661" y="1362587"/>
                </a:lnTo>
                <a:lnTo>
                  <a:pt x="4736003" y="959672"/>
                </a:lnTo>
                <a:lnTo>
                  <a:pt x="4094936" y="1601868"/>
                </a:lnTo>
                <a:lnTo>
                  <a:pt x="3452194" y="958763"/>
                </a:lnTo>
                <a:lnTo>
                  <a:pt x="2811127" y="1600960"/>
                </a:lnTo>
                <a:lnTo>
                  <a:pt x="2166348" y="958401"/>
                </a:lnTo>
                <a:lnTo>
                  <a:pt x="1525281" y="1600597"/>
                </a:lnTo>
                <a:lnTo>
                  <a:pt x="883557" y="957220"/>
                </a:lnTo>
                <a:lnTo>
                  <a:pt x="478878" y="1361441"/>
                </a:lnTo>
                <a:lnTo>
                  <a:pt x="0" y="881809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48833" y="2754765"/>
            <a:ext cx="602813" cy="602813"/>
            <a:chOff x="848833" y="2754765"/>
            <a:chExt cx="602813" cy="602813"/>
          </a:xfrm>
        </p:grpSpPr>
        <p:sp>
          <p:nvSpPr>
            <p:cNvPr id="4" name="Oval 3"/>
            <p:cNvSpPr/>
            <p:nvPr/>
          </p:nvSpPr>
          <p:spPr>
            <a:xfrm>
              <a:off x="848833" y="2754765"/>
              <a:ext cx="602813" cy="6028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032538" y="2938470"/>
              <a:ext cx="235402" cy="235402"/>
              <a:chOff x="8204317" y="2115665"/>
              <a:chExt cx="464344" cy="464344"/>
            </a:xfrm>
            <a:solidFill>
              <a:schemeClr val="bg1"/>
            </a:solidFill>
          </p:grpSpPr>
          <p:sp>
            <p:nvSpPr>
              <p:cNvPr id="21" name="AutoShape 81"/>
              <p:cNvSpPr/>
              <p:nvPr/>
            </p:nvSpPr>
            <p:spPr bwMode="auto">
              <a:xfrm>
                <a:off x="8204317" y="211566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2" name="AutoShape 82"/>
              <p:cNvSpPr/>
              <p:nvPr/>
            </p:nvSpPr>
            <p:spPr bwMode="auto">
              <a:xfrm>
                <a:off x="8247973" y="249269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572027" y="4602332"/>
            <a:ext cx="1382987" cy="1382987"/>
            <a:chOff x="1572027" y="4602332"/>
            <a:chExt cx="1382987" cy="1382987"/>
          </a:xfrm>
        </p:grpSpPr>
        <p:sp>
          <p:nvSpPr>
            <p:cNvPr id="6" name="Oval 5"/>
            <p:cNvSpPr/>
            <p:nvPr/>
          </p:nvSpPr>
          <p:spPr>
            <a:xfrm>
              <a:off x="1572027" y="4602332"/>
              <a:ext cx="1382987" cy="138298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673446" y="5042458"/>
              <a:ext cx="1210628" cy="611081"/>
              <a:chOff x="1667981" y="4877230"/>
              <a:chExt cx="1210628" cy="611081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698461" y="4877230"/>
                <a:ext cx="118014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800" dirty="0" smtClean="0">
                    <a:solidFill>
                      <a:schemeClr val="bg1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  <a:sym typeface="思源黑体 CN Medium" panose="020B0600000000000000" pitchFamily="34" charset="-122"/>
                  </a:rPr>
                  <a:t>模拟</a:t>
                </a:r>
                <a:endParaRPr lang="en-US" sz="28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67981" y="5217596"/>
                <a:ext cx="1180148" cy="270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4000"/>
                  </a:lnSpc>
                </a:pPr>
                <a:endParaRPr lang="en-US" sz="11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906655" y="3674591"/>
            <a:ext cx="904219" cy="904219"/>
            <a:chOff x="906655" y="3674591"/>
            <a:chExt cx="904219" cy="904219"/>
          </a:xfrm>
        </p:grpSpPr>
        <p:sp>
          <p:nvSpPr>
            <p:cNvPr id="5" name="Oval 4"/>
            <p:cNvSpPr/>
            <p:nvPr/>
          </p:nvSpPr>
          <p:spPr>
            <a:xfrm>
              <a:off x="906655" y="3674591"/>
              <a:ext cx="904219" cy="9042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7286" y="3942183"/>
              <a:ext cx="6829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 smtClean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情境</a:t>
              </a:r>
              <a:endParaRPr 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291840" y="3319376"/>
            <a:ext cx="3458240" cy="33405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73100" dist="381000" dir="2700000" sx="85000" sy="85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17416" y="3453070"/>
            <a:ext cx="2007088" cy="1362076"/>
            <a:chOff x="3997709" y="3845148"/>
            <a:chExt cx="2007088" cy="1362076"/>
          </a:xfrm>
        </p:grpSpPr>
        <p:sp>
          <p:nvSpPr>
            <p:cNvPr id="29" name="TextBox 28"/>
            <p:cNvSpPr txBox="1"/>
            <p:nvPr/>
          </p:nvSpPr>
          <p:spPr>
            <a:xfrm>
              <a:off x="4096590" y="3845148"/>
              <a:ext cx="1766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镜头一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97709" y="4199961"/>
              <a:ext cx="2007088" cy="100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2800" dirty="0" smtClean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劳动与价值</a:t>
              </a:r>
              <a:endParaRPr lang="en-US" altLang="zh-CN" sz="2800" dirty="0" smtClean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  <a:p>
              <a:pPr algn="ctr">
                <a:lnSpc>
                  <a:spcPct val="110000"/>
                </a:lnSpc>
              </a:pPr>
              <a:endParaRPr lang="en-US" sz="2800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31" name="Group 12_1"/>
          <p:cNvGrpSpPr/>
          <p:nvPr/>
        </p:nvGrpSpPr>
        <p:grpSpPr>
          <a:xfrm>
            <a:off x="374754" y="76953"/>
            <a:ext cx="5949845" cy="981158"/>
            <a:chOff x="374755" y="76953"/>
            <a:chExt cx="4740120" cy="981158"/>
          </a:xfrm>
        </p:grpSpPr>
        <p:pic>
          <p:nvPicPr>
            <p:cNvPr id="33" name="图形 32" descr="后引号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89568" y="492113"/>
              <a:ext cx="565998" cy="565998"/>
            </a:xfrm>
            <a:prstGeom prst="rect">
              <a:avLst/>
            </a:prstGeom>
          </p:spPr>
        </p:pic>
        <p:pic>
          <p:nvPicPr>
            <p:cNvPr id="34" name="图形 33" descr="左引号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74755" y="76953"/>
              <a:ext cx="565998" cy="565998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823028" y="210407"/>
              <a:ext cx="429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环节三：致用</a:t>
              </a:r>
              <a:r>
                <a:rPr lang="en-US" altLang="zh-CN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•</a:t>
              </a:r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求实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610836" y="4337245"/>
            <a:ext cx="28966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        校园</a:t>
            </a:r>
            <a:r>
              <a:rPr lang="zh-CN" altLang="en-US" sz="1600" dirty="0"/>
              <a:t>里，干部和普通教师每天都很忙碌，忙着迎检，忙着总结找差距，忙着布置任务和完成任务，存在自我价值感模糊、工作效能较低、工作积极性不高等突出问题。如何消除倦怠心理，调动工作积极性？</a:t>
            </a:r>
          </a:p>
        </p:txBody>
      </p:sp>
    </p:spTree>
    <p:extLst>
      <p:ext uri="{BB962C8B-B14F-4D97-AF65-F5344CB8AC3E}">
        <p14:creationId xmlns:p14="http://schemas.microsoft.com/office/powerpoint/2010/main" val="340895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占位符 1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101" y="1843914"/>
            <a:ext cx="4275278" cy="2978444"/>
          </a:xfrm>
        </p:spPr>
      </p:pic>
      <p:sp>
        <p:nvSpPr>
          <p:cNvPr id="2" name="Rectangle 1"/>
          <p:cNvSpPr/>
          <p:nvPr/>
        </p:nvSpPr>
        <p:spPr>
          <a:xfrm>
            <a:off x="7034981" y="678427"/>
            <a:ext cx="4114800" cy="53094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9" name="Freeform: Shape 8"/>
          <p:cNvSpPr/>
          <p:nvPr/>
        </p:nvSpPr>
        <p:spPr>
          <a:xfrm>
            <a:off x="5256490" y="2092335"/>
            <a:ext cx="2341014" cy="2341014"/>
          </a:xfrm>
          <a:custGeom>
            <a:avLst/>
            <a:gdLst>
              <a:gd name="connsiteX0" fmla="*/ 1460091 w 2920182"/>
              <a:gd name="connsiteY0" fmla="*/ 427704 h 2920182"/>
              <a:gd name="connsiteX1" fmla="*/ 427704 w 2920182"/>
              <a:gd name="connsiteY1" fmla="*/ 1460091 h 2920182"/>
              <a:gd name="connsiteX2" fmla="*/ 1460091 w 2920182"/>
              <a:gd name="connsiteY2" fmla="*/ 2492478 h 2920182"/>
              <a:gd name="connsiteX3" fmla="*/ 2492478 w 2920182"/>
              <a:gd name="connsiteY3" fmla="*/ 1460091 h 2920182"/>
              <a:gd name="connsiteX4" fmla="*/ 1460091 w 2920182"/>
              <a:gd name="connsiteY4" fmla="*/ 427704 h 2920182"/>
              <a:gd name="connsiteX5" fmla="*/ 1460091 w 2920182"/>
              <a:gd name="connsiteY5" fmla="*/ 0 h 2920182"/>
              <a:gd name="connsiteX6" fmla="*/ 2920182 w 2920182"/>
              <a:gd name="connsiteY6" fmla="*/ 1460091 h 2920182"/>
              <a:gd name="connsiteX7" fmla="*/ 1460091 w 2920182"/>
              <a:gd name="connsiteY7" fmla="*/ 2920182 h 2920182"/>
              <a:gd name="connsiteX8" fmla="*/ 0 w 2920182"/>
              <a:gd name="connsiteY8" fmla="*/ 1460091 h 2920182"/>
              <a:gd name="connsiteX9" fmla="*/ 1460091 w 2920182"/>
              <a:gd name="connsiteY9" fmla="*/ 0 h 292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20182" h="2920182">
                <a:moveTo>
                  <a:pt x="1460091" y="427704"/>
                </a:moveTo>
                <a:cubicBezTo>
                  <a:pt x="889919" y="427704"/>
                  <a:pt x="427704" y="889919"/>
                  <a:pt x="427704" y="1460091"/>
                </a:cubicBezTo>
                <a:cubicBezTo>
                  <a:pt x="427704" y="2030263"/>
                  <a:pt x="889919" y="2492478"/>
                  <a:pt x="1460091" y="2492478"/>
                </a:cubicBezTo>
                <a:cubicBezTo>
                  <a:pt x="2030263" y="2492478"/>
                  <a:pt x="2492478" y="2030263"/>
                  <a:pt x="2492478" y="1460091"/>
                </a:cubicBezTo>
                <a:cubicBezTo>
                  <a:pt x="2492478" y="889919"/>
                  <a:pt x="2030263" y="427704"/>
                  <a:pt x="1460091" y="427704"/>
                </a:cubicBezTo>
                <a:close/>
                <a:moveTo>
                  <a:pt x="1460091" y="0"/>
                </a:moveTo>
                <a:cubicBezTo>
                  <a:pt x="2266477" y="0"/>
                  <a:pt x="2920182" y="653705"/>
                  <a:pt x="2920182" y="1460091"/>
                </a:cubicBezTo>
                <a:cubicBezTo>
                  <a:pt x="2920182" y="2266477"/>
                  <a:pt x="2266477" y="2920182"/>
                  <a:pt x="1460091" y="2920182"/>
                </a:cubicBezTo>
                <a:cubicBezTo>
                  <a:pt x="653705" y="2920182"/>
                  <a:pt x="0" y="2266477"/>
                  <a:pt x="0" y="1460091"/>
                </a:cubicBezTo>
                <a:cubicBezTo>
                  <a:pt x="0" y="653705"/>
                  <a:pt x="653705" y="0"/>
                  <a:pt x="1460091" y="0"/>
                </a:cubicBezTo>
                <a:close/>
              </a:path>
            </a:pathLst>
          </a:cu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3401" y="868143"/>
            <a:ext cx="38463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        书</a:t>
            </a:r>
            <a:r>
              <a:rPr lang="zh-CN" altLang="en-US" sz="2000" dirty="0">
                <a:solidFill>
                  <a:schemeClr val="bg1"/>
                </a:solidFill>
              </a:rPr>
              <a:t>中从功能的角度把学校组织结构拆分为五个部分，即战略高层、中层管理者、教育教学一线、支持人员和研发平台。学员们结合自己所在部门的工作，融入本次读书活动的体验和收获，反思存在着的亟待改进的地方，并畅谈以后实践的方向。</a:t>
            </a:r>
            <a:endParaRPr lang="en-US" sz="2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162800" y="3917490"/>
            <a:ext cx="3855720" cy="2039915"/>
            <a:chOff x="7521679" y="4419599"/>
            <a:chExt cx="1902540" cy="1092505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7521679" y="4419599"/>
              <a:ext cx="1902540" cy="1092505"/>
            </a:xfrm>
            <a:prstGeom prst="roundRect">
              <a:avLst>
                <a:gd name="adj" fmla="val 5824"/>
              </a:avLst>
            </a:prstGeom>
            <a:solidFill>
              <a:schemeClr val="bg1"/>
            </a:solidFill>
            <a:ln>
              <a:noFill/>
            </a:ln>
            <a:effectLst>
              <a:outerShdw blurRad="533400" dist="368300" dir="2700000" sx="85000" sy="85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21679" y="4457374"/>
              <a:ext cx="1902540" cy="1038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       作为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教育工作者，我们必须站在时代的高度，站在未来的高度，加强教育教学管理的探索力度，不断地为学校发展寻找新的“奶酪”，做好“教育必须做好的事”！让我们继续研读经典，科学梳理学校管理的组织结构和运行机制，为打造以学生成长为中心的学校而不断努力。最后，用李希贵校长的座右铭与大家共勉，“我贴在地面上步行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不在云端跳舞”。</a:t>
              </a:r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3144" y="2935809"/>
            <a:ext cx="794656" cy="794656"/>
            <a:chOff x="653144" y="2935809"/>
            <a:chExt cx="794656" cy="794656"/>
          </a:xfrm>
        </p:grpSpPr>
        <p:sp>
          <p:nvSpPr>
            <p:cNvPr id="24" name="Oval 23"/>
            <p:cNvSpPr/>
            <p:nvPr/>
          </p:nvSpPr>
          <p:spPr>
            <a:xfrm>
              <a:off x="653144" y="2935809"/>
              <a:ext cx="794656" cy="79465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02167" y="3182843"/>
              <a:ext cx="296610" cy="300589"/>
              <a:chOff x="8375651" y="4357688"/>
              <a:chExt cx="1538288" cy="1558925"/>
            </a:xfrm>
            <a:solidFill>
              <a:schemeClr val="bg1"/>
            </a:solidFill>
          </p:grpSpPr>
          <p:sp>
            <p:nvSpPr>
              <p:cNvPr id="30" name="Freeform 77"/>
              <p:cNvSpPr/>
              <p:nvPr/>
            </p:nvSpPr>
            <p:spPr bwMode="auto">
              <a:xfrm>
                <a:off x="8858251" y="4357688"/>
                <a:ext cx="571500" cy="552450"/>
              </a:xfrm>
              <a:custGeom>
                <a:avLst/>
                <a:gdLst>
                  <a:gd name="T0" fmla="*/ 32 w 230"/>
                  <a:gd name="T1" fmla="*/ 210 h 223"/>
                  <a:gd name="T2" fmla="*/ 114 w 230"/>
                  <a:gd name="T3" fmla="*/ 176 h 223"/>
                  <a:gd name="T4" fmla="*/ 120 w 230"/>
                  <a:gd name="T5" fmla="*/ 176 h 223"/>
                  <a:gd name="T6" fmla="*/ 199 w 230"/>
                  <a:gd name="T7" fmla="*/ 211 h 223"/>
                  <a:gd name="T8" fmla="*/ 218 w 230"/>
                  <a:gd name="T9" fmla="*/ 191 h 223"/>
                  <a:gd name="T10" fmla="*/ 131 w 230"/>
                  <a:gd name="T11" fmla="*/ 149 h 223"/>
                  <a:gd name="T12" fmla="*/ 131 w 230"/>
                  <a:gd name="T13" fmla="*/ 116 h 223"/>
                  <a:gd name="T14" fmla="*/ 169 w 230"/>
                  <a:gd name="T15" fmla="*/ 81 h 223"/>
                  <a:gd name="T16" fmla="*/ 154 w 230"/>
                  <a:gd name="T17" fmla="*/ 19 h 223"/>
                  <a:gd name="T18" fmla="*/ 90 w 230"/>
                  <a:gd name="T19" fmla="*/ 10 h 223"/>
                  <a:gd name="T20" fmla="*/ 58 w 230"/>
                  <a:gd name="T21" fmla="*/ 63 h 223"/>
                  <a:gd name="T22" fmla="*/ 85 w 230"/>
                  <a:gd name="T23" fmla="*/ 63 h 223"/>
                  <a:gd name="T24" fmla="*/ 102 w 230"/>
                  <a:gd name="T25" fmla="*/ 34 h 223"/>
                  <a:gd name="T26" fmla="*/ 135 w 230"/>
                  <a:gd name="T27" fmla="*/ 39 h 223"/>
                  <a:gd name="T28" fmla="*/ 143 w 230"/>
                  <a:gd name="T29" fmla="*/ 72 h 223"/>
                  <a:gd name="T30" fmla="*/ 117 w 230"/>
                  <a:gd name="T31" fmla="*/ 91 h 223"/>
                  <a:gd name="T32" fmla="*/ 104 w 230"/>
                  <a:gd name="T33" fmla="*/ 105 h 223"/>
                  <a:gd name="T34" fmla="*/ 104 w 230"/>
                  <a:gd name="T35" fmla="*/ 149 h 223"/>
                  <a:gd name="T36" fmla="*/ 12 w 230"/>
                  <a:gd name="T37" fmla="*/ 191 h 223"/>
                  <a:gd name="T38" fmla="*/ 32 w 230"/>
                  <a:gd name="T39" fmla="*/ 2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30" h="223">
                    <a:moveTo>
                      <a:pt x="32" y="210"/>
                    </a:moveTo>
                    <a:cubicBezTo>
                      <a:pt x="54" y="187"/>
                      <a:pt x="84" y="176"/>
                      <a:pt x="114" y="176"/>
                    </a:cubicBezTo>
                    <a:cubicBezTo>
                      <a:pt x="116" y="176"/>
                      <a:pt x="118" y="176"/>
                      <a:pt x="120" y="176"/>
                    </a:cubicBezTo>
                    <a:cubicBezTo>
                      <a:pt x="149" y="177"/>
                      <a:pt x="177" y="189"/>
                      <a:pt x="199" y="211"/>
                    </a:cubicBezTo>
                    <a:cubicBezTo>
                      <a:pt x="211" y="223"/>
                      <a:pt x="230" y="204"/>
                      <a:pt x="218" y="191"/>
                    </a:cubicBezTo>
                    <a:cubicBezTo>
                      <a:pt x="194" y="168"/>
                      <a:pt x="164" y="153"/>
                      <a:pt x="131" y="149"/>
                    </a:cubicBezTo>
                    <a:cubicBezTo>
                      <a:pt x="131" y="116"/>
                      <a:pt x="131" y="116"/>
                      <a:pt x="131" y="116"/>
                    </a:cubicBezTo>
                    <a:cubicBezTo>
                      <a:pt x="148" y="111"/>
                      <a:pt x="162" y="98"/>
                      <a:pt x="169" y="81"/>
                    </a:cubicBezTo>
                    <a:cubicBezTo>
                      <a:pt x="177" y="60"/>
                      <a:pt x="170" y="34"/>
                      <a:pt x="154" y="19"/>
                    </a:cubicBezTo>
                    <a:cubicBezTo>
                      <a:pt x="137" y="3"/>
                      <a:pt x="111" y="0"/>
                      <a:pt x="90" y="10"/>
                    </a:cubicBezTo>
                    <a:cubicBezTo>
                      <a:pt x="70" y="19"/>
                      <a:pt x="57" y="42"/>
                      <a:pt x="58" y="63"/>
                    </a:cubicBezTo>
                    <a:cubicBezTo>
                      <a:pt x="58" y="81"/>
                      <a:pt x="86" y="81"/>
                      <a:pt x="85" y="63"/>
                    </a:cubicBezTo>
                    <a:cubicBezTo>
                      <a:pt x="85" y="50"/>
                      <a:pt x="91" y="40"/>
                      <a:pt x="102" y="34"/>
                    </a:cubicBezTo>
                    <a:cubicBezTo>
                      <a:pt x="112" y="29"/>
                      <a:pt x="127" y="31"/>
                      <a:pt x="135" y="39"/>
                    </a:cubicBezTo>
                    <a:cubicBezTo>
                      <a:pt x="145" y="47"/>
                      <a:pt x="147" y="60"/>
                      <a:pt x="143" y="72"/>
                    </a:cubicBezTo>
                    <a:cubicBezTo>
                      <a:pt x="140" y="83"/>
                      <a:pt x="128" y="91"/>
                      <a:pt x="117" y="91"/>
                    </a:cubicBezTo>
                    <a:cubicBezTo>
                      <a:pt x="110" y="92"/>
                      <a:pt x="104" y="97"/>
                      <a:pt x="104" y="105"/>
                    </a:cubicBezTo>
                    <a:cubicBezTo>
                      <a:pt x="104" y="149"/>
                      <a:pt x="104" y="149"/>
                      <a:pt x="104" y="149"/>
                    </a:cubicBezTo>
                    <a:cubicBezTo>
                      <a:pt x="69" y="151"/>
                      <a:pt x="37" y="167"/>
                      <a:pt x="12" y="191"/>
                    </a:cubicBezTo>
                    <a:cubicBezTo>
                      <a:pt x="0" y="203"/>
                      <a:pt x="19" y="222"/>
                      <a:pt x="32" y="2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  <p:sp>
            <p:nvSpPr>
              <p:cNvPr id="31" name="Freeform 78"/>
              <p:cNvSpPr>
                <a:spLocks noEditPoints="1"/>
              </p:cNvSpPr>
              <p:nvPr/>
            </p:nvSpPr>
            <p:spPr bwMode="auto">
              <a:xfrm>
                <a:off x="8375651" y="4846638"/>
                <a:ext cx="1538288" cy="1069975"/>
              </a:xfrm>
              <a:custGeom>
                <a:avLst/>
                <a:gdLst>
                  <a:gd name="T0" fmla="*/ 620 w 620"/>
                  <a:gd name="T1" fmla="*/ 391 h 432"/>
                  <a:gd name="T2" fmla="*/ 620 w 620"/>
                  <a:gd name="T3" fmla="*/ 60 h 432"/>
                  <a:gd name="T4" fmla="*/ 610 w 620"/>
                  <a:gd name="T5" fmla="*/ 47 h 432"/>
                  <a:gd name="T6" fmla="*/ 456 w 620"/>
                  <a:gd name="T7" fmla="*/ 3 h 432"/>
                  <a:gd name="T8" fmla="*/ 453 w 620"/>
                  <a:gd name="T9" fmla="*/ 3 h 432"/>
                  <a:gd name="T10" fmla="*/ 436 w 620"/>
                  <a:gd name="T11" fmla="*/ 19 h 432"/>
                  <a:gd name="T12" fmla="*/ 424 w 620"/>
                  <a:gd name="T13" fmla="*/ 83 h 432"/>
                  <a:gd name="T14" fmla="*/ 372 w 620"/>
                  <a:gd name="T15" fmla="*/ 131 h 432"/>
                  <a:gd name="T16" fmla="*/ 226 w 620"/>
                  <a:gd name="T17" fmla="*/ 117 h 432"/>
                  <a:gd name="T18" fmla="*/ 190 w 620"/>
                  <a:gd name="T19" fmla="*/ 72 h 432"/>
                  <a:gd name="T20" fmla="*/ 184 w 620"/>
                  <a:gd name="T21" fmla="*/ 20 h 432"/>
                  <a:gd name="T22" fmla="*/ 178 w 620"/>
                  <a:gd name="T23" fmla="*/ 5 h 432"/>
                  <a:gd name="T24" fmla="*/ 167 w 620"/>
                  <a:gd name="T25" fmla="*/ 3 h 432"/>
                  <a:gd name="T26" fmla="*/ 13 w 620"/>
                  <a:gd name="T27" fmla="*/ 47 h 432"/>
                  <a:gd name="T28" fmla="*/ 10 w 620"/>
                  <a:gd name="T29" fmla="*/ 47 h 432"/>
                  <a:gd name="T30" fmla="*/ 0 w 620"/>
                  <a:gd name="T31" fmla="*/ 60 h 432"/>
                  <a:gd name="T32" fmla="*/ 0 w 620"/>
                  <a:gd name="T33" fmla="*/ 388 h 432"/>
                  <a:gd name="T34" fmla="*/ 1 w 620"/>
                  <a:gd name="T35" fmla="*/ 403 h 432"/>
                  <a:gd name="T36" fmla="*/ 51 w 620"/>
                  <a:gd name="T37" fmla="*/ 431 h 432"/>
                  <a:gd name="T38" fmla="*/ 553 w 620"/>
                  <a:gd name="T39" fmla="*/ 431 h 432"/>
                  <a:gd name="T40" fmla="*/ 615 w 620"/>
                  <a:gd name="T41" fmla="*/ 412 h 432"/>
                  <a:gd name="T42" fmla="*/ 620 w 620"/>
                  <a:gd name="T43" fmla="*/ 391 h 432"/>
                  <a:gd name="T44" fmla="*/ 592 w 620"/>
                  <a:gd name="T45" fmla="*/ 397 h 432"/>
                  <a:gd name="T46" fmla="*/ 592 w 620"/>
                  <a:gd name="T47" fmla="*/ 398 h 432"/>
                  <a:gd name="T48" fmla="*/ 587 w 620"/>
                  <a:gd name="T49" fmla="*/ 401 h 432"/>
                  <a:gd name="T50" fmla="*/ 569 w 620"/>
                  <a:gd name="T51" fmla="*/ 404 h 432"/>
                  <a:gd name="T52" fmla="*/ 51 w 620"/>
                  <a:gd name="T53" fmla="*/ 404 h 432"/>
                  <a:gd name="T54" fmla="*/ 30 w 620"/>
                  <a:gd name="T55" fmla="*/ 399 h 432"/>
                  <a:gd name="T56" fmla="*/ 28 w 620"/>
                  <a:gd name="T57" fmla="*/ 398 h 432"/>
                  <a:gd name="T58" fmla="*/ 28 w 620"/>
                  <a:gd name="T59" fmla="*/ 397 h 432"/>
                  <a:gd name="T60" fmla="*/ 28 w 620"/>
                  <a:gd name="T61" fmla="*/ 71 h 432"/>
                  <a:gd name="T62" fmla="*/ 155 w 620"/>
                  <a:gd name="T63" fmla="*/ 35 h 432"/>
                  <a:gd name="T64" fmla="*/ 225 w 620"/>
                  <a:gd name="T65" fmla="*/ 150 h 432"/>
                  <a:gd name="T66" fmla="*/ 390 w 620"/>
                  <a:gd name="T67" fmla="*/ 152 h 432"/>
                  <a:gd name="T68" fmla="*/ 465 w 620"/>
                  <a:gd name="T69" fmla="*/ 34 h 432"/>
                  <a:gd name="T70" fmla="*/ 592 w 620"/>
                  <a:gd name="T71" fmla="*/ 71 h 432"/>
                  <a:gd name="T72" fmla="*/ 592 w 620"/>
                  <a:gd name="T73" fmla="*/ 397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0" h="432">
                    <a:moveTo>
                      <a:pt x="620" y="391"/>
                    </a:moveTo>
                    <a:cubicBezTo>
                      <a:pt x="620" y="60"/>
                      <a:pt x="620" y="60"/>
                      <a:pt x="620" y="60"/>
                    </a:cubicBezTo>
                    <a:cubicBezTo>
                      <a:pt x="620" y="54"/>
                      <a:pt x="616" y="49"/>
                      <a:pt x="610" y="47"/>
                    </a:cubicBezTo>
                    <a:cubicBezTo>
                      <a:pt x="558" y="33"/>
                      <a:pt x="507" y="18"/>
                      <a:pt x="456" y="3"/>
                    </a:cubicBezTo>
                    <a:cubicBezTo>
                      <a:pt x="455" y="3"/>
                      <a:pt x="454" y="3"/>
                      <a:pt x="453" y="3"/>
                    </a:cubicBezTo>
                    <a:cubicBezTo>
                      <a:pt x="443" y="0"/>
                      <a:pt x="435" y="10"/>
                      <a:pt x="436" y="19"/>
                    </a:cubicBezTo>
                    <a:cubicBezTo>
                      <a:pt x="440" y="41"/>
                      <a:pt x="435" y="64"/>
                      <a:pt x="424" y="83"/>
                    </a:cubicBezTo>
                    <a:cubicBezTo>
                      <a:pt x="412" y="104"/>
                      <a:pt x="394" y="120"/>
                      <a:pt x="372" y="131"/>
                    </a:cubicBezTo>
                    <a:cubicBezTo>
                      <a:pt x="326" y="155"/>
                      <a:pt x="267" y="150"/>
                      <a:pt x="226" y="117"/>
                    </a:cubicBezTo>
                    <a:cubicBezTo>
                      <a:pt x="210" y="105"/>
                      <a:pt x="198" y="90"/>
                      <a:pt x="190" y="72"/>
                    </a:cubicBezTo>
                    <a:cubicBezTo>
                      <a:pt x="183" y="56"/>
                      <a:pt x="181" y="36"/>
                      <a:pt x="184" y="20"/>
                    </a:cubicBezTo>
                    <a:cubicBezTo>
                      <a:pt x="185" y="14"/>
                      <a:pt x="183" y="8"/>
                      <a:pt x="178" y="5"/>
                    </a:cubicBezTo>
                    <a:cubicBezTo>
                      <a:pt x="175" y="3"/>
                      <a:pt x="171" y="2"/>
                      <a:pt x="167" y="3"/>
                    </a:cubicBezTo>
                    <a:cubicBezTo>
                      <a:pt x="116" y="18"/>
                      <a:pt x="64" y="32"/>
                      <a:pt x="13" y="47"/>
                    </a:cubicBezTo>
                    <a:cubicBezTo>
                      <a:pt x="12" y="47"/>
                      <a:pt x="11" y="47"/>
                      <a:pt x="10" y="47"/>
                    </a:cubicBezTo>
                    <a:cubicBezTo>
                      <a:pt x="5" y="49"/>
                      <a:pt x="0" y="54"/>
                      <a:pt x="0" y="60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393"/>
                      <a:pt x="0" y="398"/>
                      <a:pt x="1" y="403"/>
                    </a:cubicBezTo>
                    <a:cubicBezTo>
                      <a:pt x="4" y="425"/>
                      <a:pt x="34" y="431"/>
                      <a:pt x="51" y="431"/>
                    </a:cubicBezTo>
                    <a:cubicBezTo>
                      <a:pt x="553" y="431"/>
                      <a:pt x="553" y="431"/>
                      <a:pt x="553" y="431"/>
                    </a:cubicBezTo>
                    <a:cubicBezTo>
                      <a:pt x="575" y="431"/>
                      <a:pt x="602" y="432"/>
                      <a:pt x="615" y="412"/>
                    </a:cubicBezTo>
                    <a:cubicBezTo>
                      <a:pt x="620" y="405"/>
                      <a:pt x="620" y="398"/>
                      <a:pt x="620" y="391"/>
                    </a:cubicBezTo>
                    <a:close/>
                    <a:moveTo>
                      <a:pt x="592" y="397"/>
                    </a:moveTo>
                    <a:cubicBezTo>
                      <a:pt x="592" y="398"/>
                      <a:pt x="591" y="398"/>
                      <a:pt x="592" y="398"/>
                    </a:cubicBezTo>
                    <a:cubicBezTo>
                      <a:pt x="590" y="399"/>
                      <a:pt x="588" y="400"/>
                      <a:pt x="587" y="401"/>
                    </a:cubicBezTo>
                    <a:cubicBezTo>
                      <a:pt x="581" y="403"/>
                      <a:pt x="575" y="404"/>
                      <a:pt x="569" y="404"/>
                    </a:cubicBezTo>
                    <a:cubicBezTo>
                      <a:pt x="51" y="404"/>
                      <a:pt x="51" y="404"/>
                      <a:pt x="51" y="404"/>
                    </a:cubicBezTo>
                    <a:cubicBezTo>
                      <a:pt x="43" y="404"/>
                      <a:pt x="35" y="402"/>
                      <a:pt x="30" y="399"/>
                    </a:cubicBezTo>
                    <a:cubicBezTo>
                      <a:pt x="30" y="399"/>
                      <a:pt x="28" y="398"/>
                      <a:pt x="28" y="398"/>
                    </a:cubicBezTo>
                    <a:cubicBezTo>
                      <a:pt x="28" y="398"/>
                      <a:pt x="28" y="397"/>
                      <a:pt x="28" y="397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70" y="59"/>
                      <a:pt x="113" y="47"/>
                      <a:pt x="155" y="35"/>
                    </a:cubicBezTo>
                    <a:cubicBezTo>
                      <a:pt x="156" y="82"/>
                      <a:pt x="184" y="125"/>
                      <a:pt x="225" y="150"/>
                    </a:cubicBezTo>
                    <a:cubicBezTo>
                      <a:pt x="275" y="181"/>
                      <a:pt x="339" y="180"/>
                      <a:pt x="390" y="152"/>
                    </a:cubicBezTo>
                    <a:cubicBezTo>
                      <a:pt x="434" y="128"/>
                      <a:pt x="464" y="84"/>
                      <a:pt x="465" y="34"/>
                    </a:cubicBezTo>
                    <a:cubicBezTo>
                      <a:pt x="507" y="46"/>
                      <a:pt x="550" y="59"/>
                      <a:pt x="592" y="71"/>
                    </a:cubicBezTo>
                    <a:lnTo>
                      <a:pt x="592" y="3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endParaRPr>
              </a:p>
            </p:txBody>
          </p:sp>
        </p:grpSp>
      </p:grpSp>
      <p:grpSp>
        <p:nvGrpSpPr>
          <p:cNvPr id="25" name="Group 12_1"/>
          <p:cNvGrpSpPr/>
          <p:nvPr/>
        </p:nvGrpSpPr>
        <p:grpSpPr>
          <a:xfrm>
            <a:off x="374754" y="76953"/>
            <a:ext cx="6071765" cy="981158"/>
            <a:chOff x="374755" y="76953"/>
            <a:chExt cx="4740120" cy="981158"/>
          </a:xfrm>
        </p:grpSpPr>
        <p:pic>
          <p:nvPicPr>
            <p:cNvPr id="26" name="图形 25" descr="后引号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568" y="492113"/>
              <a:ext cx="565998" cy="565998"/>
            </a:xfrm>
            <a:prstGeom prst="rect">
              <a:avLst/>
            </a:prstGeom>
          </p:spPr>
        </p:pic>
        <p:pic>
          <p:nvPicPr>
            <p:cNvPr id="27" name="图形 26" descr="左引号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55" y="76953"/>
              <a:ext cx="565998" cy="565998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823028" y="210407"/>
              <a:ext cx="4291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环节四：反思</a:t>
              </a:r>
              <a:r>
                <a:rPr lang="en-US" altLang="zh-CN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•</a:t>
              </a:r>
              <a:r>
                <a:rPr lang="zh-CN" altLang="en-US" sz="2400" dirty="0">
                  <a:latin typeface="思源黑体 CN Medium" panose="020B0600000000000000" pitchFamily="34" charset="-122"/>
                  <a:ea typeface="思源黑体 CN Medium" panose="020B0600000000000000" pitchFamily="34" charset="-122"/>
                  <a:sym typeface="思源黑体 CN Medium" panose="020B0600000000000000" pitchFamily="34" charset="-122"/>
                </a:rPr>
                <a:t>求精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044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121918"/>
            <a:ext cx="10570210" cy="655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8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0" y="242082"/>
            <a:ext cx="4522470" cy="6571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78" y="242082"/>
            <a:ext cx="4721542" cy="653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4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F1BD68"/>
      </a:dk2>
      <a:lt2>
        <a:srgbClr val="E7E6E6"/>
      </a:lt2>
      <a:accent1>
        <a:srgbClr val="5F9694"/>
      </a:accent1>
      <a:accent2>
        <a:srgbClr val="A9B7B7"/>
      </a:accent2>
      <a:accent3>
        <a:srgbClr val="C4D7D0"/>
      </a:accent3>
      <a:accent4>
        <a:srgbClr val="919191"/>
      </a:accent4>
      <a:accent5>
        <a:srgbClr val="5F9694"/>
      </a:accent5>
      <a:accent6>
        <a:srgbClr val="A9B7B7"/>
      </a:accent6>
      <a:hlink>
        <a:srgbClr val="5F9694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1BD68"/>
    </a:dk2>
    <a:lt2>
      <a:srgbClr val="E7E6E6"/>
    </a:lt2>
    <a:accent1>
      <a:srgbClr val="5F9694"/>
    </a:accent1>
    <a:accent2>
      <a:srgbClr val="A9B7B7"/>
    </a:accent2>
    <a:accent3>
      <a:srgbClr val="C4D7D0"/>
    </a:accent3>
    <a:accent4>
      <a:srgbClr val="919191"/>
    </a:accent4>
    <a:accent5>
      <a:srgbClr val="5F9694"/>
    </a:accent5>
    <a:accent6>
      <a:srgbClr val="A9B7B7"/>
    </a:accent6>
    <a:hlink>
      <a:srgbClr val="5F9694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F1BD68"/>
    </a:dk2>
    <a:lt2>
      <a:srgbClr val="E7E6E6"/>
    </a:lt2>
    <a:accent1>
      <a:srgbClr val="5F9694"/>
    </a:accent1>
    <a:accent2>
      <a:srgbClr val="A9B7B7"/>
    </a:accent2>
    <a:accent3>
      <a:srgbClr val="C4D7D0"/>
    </a:accent3>
    <a:accent4>
      <a:srgbClr val="919191"/>
    </a:accent4>
    <a:accent5>
      <a:srgbClr val="5F9694"/>
    </a:accent5>
    <a:accent6>
      <a:srgbClr val="A9B7B7"/>
    </a:accent6>
    <a:hlink>
      <a:srgbClr val="5F9694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808</Words>
  <Application>Microsoft Office PowerPoint</Application>
  <PresentationFormat>自定义</PresentationFormat>
  <Paragraphs>45</Paragraphs>
  <Slides>8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1100</dc:title>
  <dc:creator>Administrator</dc:creator>
  <cp:lastModifiedBy>邵晓娜[无锡技师学院组织人事处]</cp:lastModifiedBy>
  <cp:revision>43</cp:revision>
  <dcterms:created xsi:type="dcterms:W3CDTF">2021-01-12T04:04:18Z</dcterms:created>
  <dcterms:modified xsi:type="dcterms:W3CDTF">2024-03-05T07:28:29Z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